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9" r:id="rId2"/>
    <p:sldId id="259" r:id="rId3"/>
    <p:sldId id="260" r:id="rId4"/>
    <p:sldId id="262" r:id="rId5"/>
    <p:sldId id="278" r:id="rId6"/>
    <p:sldId id="267" r:id="rId7"/>
    <p:sldId id="289"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7B"/>
    <a:srgbClr val="2F836B"/>
    <a:srgbClr val="022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4B35E-0371-491E-AD90-FD56C3EC68BC}" v="49" dt="2021-06-18T09:03:13.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7662" autoAdjust="0"/>
  </p:normalViewPr>
  <p:slideViewPr>
    <p:cSldViewPr snapToGrid="0">
      <p:cViewPr varScale="1">
        <p:scale>
          <a:sx n="88" d="100"/>
          <a:sy n="88" d="100"/>
        </p:scale>
        <p:origin x="12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van Vliet" userId="5439dd7a-6e8a-4569-96a3-0c5826a2b70c" providerId="ADAL" clId="{BEF4B35E-0371-491E-AD90-FD56C3EC68BC}"/>
    <pc:docChg chg="undo custSel addSld delSld modSld sldOrd">
      <pc:chgData name="Daniel van Vliet" userId="5439dd7a-6e8a-4569-96a3-0c5826a2b70c" providerId="ADAL" clId="{BEF4B35E-0371-491E-AD90-FD56C3EC68BC}" dt="2021-06-18T09:03:56.716" v="4969" actId="1076"/>
      <pc:docMkLst>
        <pc:docMk/>
      </pc:docMkLst>
      <pc:sldChg chg="add del">
        <pc:chgData name="Daniel van Vliet" userId="5439dd7a-6e8a-4569-96a3-0c5826a2b70c" providerId="ADAL" clId="{BEF4B35E-0371-491E-AD90-FD56C3EC68BC}" dt="2021-06-18T08:57:20.672" v="4915" actId="47"/>
        <pc:sldMkLst>
          <pc:docMk/>
          <pc:sldMk cId="0" sldId="257"/>
        </pc:sldMkLst>
      </pc:sldChg>
      <pc:sldChg chg="modSp add modNotesTx">
        <pc:chgData name="Daniel van Vliet" userId="5439dd7a-6e8a-4569-96a3-0c5826a2b70c" providerId="ADAL" clId="{BEF4B35E-0371-491E-AD90-FD56C3EC68BC}" dt="2021-06-17T14:20:59.632" v="1542" actId="20577"/>
        <pc:sldMkLst>
          <pc:docMk/>
          <pc:sldMk cId="1696410408" sldId="259"/>
        </pc:sldMkLst>
        <pc:spChg chg="mod">
          <ac:chgData name="Daniel van Vliet" userId="5439dd7a-6e8a-4569-96a3-0c5826a2b70c" providerId="ADAL" clId="{BEF4B35E-0371-491E-AD90-FD56C3EC68BC}" dt="2021-06-16T12:41:02.483" v="318" actId="207"/>
          <ac:spMkLst>
            <pc:docMk/>
            <pc:sldMk cId="1696410408" sldId="259"/>
            <ac:spMk id="2" creationId="{313A6232-CEAA-4AEA-BF2C-B9A74836BB43}"/>
          </ac:spMkLst>
        </pc:spChg>
      </pc:sldChg>
      <pc:sldChg chg="add modNotesTx">
        <pc:chgData name="Daniel van Vliet" userId="5439dd7a-6e8a-4569-96a3-0c5826a2b70c" providerId="ADAL" clId="{BEF4B35E-0371-491E-AD90-FD56C3EC68BC}" dt="2021-06-17T09:46:43.110" v="727" actId="313"/>
        <pc:sldMkLst>
          <pc:docMk/>
          <pc:sldMk cId="1042879080" sldId="260"/>
        </pc:sldMkLst>
      </pc:sldChg>
      <pc:sldChg chg="add modNotesTx">
        <pc:chgData name="Daniel van Vliet" userId="5439dd7a-6e8a-4569-96a3-0c5826a2b70c" providerId="ADAL" clId="{BEF4B35E-0371-491E-AD90-FD56C3EC68BC}" dt="2021-06-17T09:41:43.451" v="519" actId="20577"/>
        <pc:sldMkLst>
          <pc:docMk/>
          <pc:sldMk cId="1832896398" sldId="262"/>
        </pc:sldMkLst>
      </pc:sldChg>
      <pc:sldChg chg="addSp delSp modSp mod modNotesTx">
        <pc:chgData name="Daniel van Vliet" userId="5439dd7a-6e8a-4569-96a3-0c5826a2b70c" providerId="ADAL" clId="{BEF4B35E-0371-491E-AD90-FD56C3EC68BC}" dt="2021-06-17T14:51:21.940" v="4904" actId="20577"/>
        <pc:sldMkLst>
          <pc:docMk/>
          <pc:sldMk cId="3708330700" sldId="267"/>
        </pc:sldMkLst>
        <pc:spChg chg="add mod">
          <ac:chgData name="Daniel van Vliet" userId="5439dd7a-6e8a-4569-96a3-0c5826a2b70c" providerId="ADAL" clId="{BEF4B35E-0371-491E-AD90-FD56C3EC68BC}" dt="2021-06-15T11:20:39.907" v="144" actId="208"/>
          <ac:spMkLst>
            <pc:docMk/>
            <pc:sldMk cId="3708330700" sldId="267"/>
            <ac:spMk id="3" creationId="{DE308EE9-CC4A-4673-907F-A34982BC6F07}"/>
          </ac:spMkLst>
        </pc:spChg>
        <pc:spChg chg="del mod">
          <ac:chgData name="Daniel van Vliet" userId="5439dd7a-6e8a-4569-96a3-0c5826a2b70c" providerId="ADAL" clId="{BEF4B35E-0371-491E-AD90-FD56C3EC68BC}" dt="2021-06-15T11:13:55.550" v="21" actId="478"/>
          <ac:spMkLst>
            <pc:docMk/>
            <pc:sldMk cId="3708330700" sldId="267"/>
            <ac:spMk id="12" creationId="{F06BF25E-D750-4F14-A47A-29E881CC1159}"/>
          </ac:spMkLst>
        </pc:spChg>
        <pc:spChg chg="add del mod">
          <ac:chgData name="Daniel van Vliet" userId="5439dd7a-6e8a-4569-96a3-0c5826a2b70c" providerId="ADAL" clId="{BEF4B35E-0371-491E-AD90-FD56C3EC68BC}" dt="2021-06-15T11:14:14.472" v="26" actId="478"/>
          <ac:spMkLst>
            <pc:docMk/>
            <pc:sldMk cId="3708330700" sldId="267"/>
            <ac:spMk id="13" creationId="{7827DB70-38FC-4DD5-AE58-4B6E852468D1}"/>
          </ac:spMkLst>
        </pc:spChg>
        <pc:spChg chg="add del mod">
          <ac:chgData name="Daniel van Vliet" userId="5439dd7a-6e8a-4569-96a3-0c5826a2b70c" providerId="ADAL" clId="{BEF4B35E-0371-491E-AD90-FD56C3EC68BC}" dt="2021-06-15T11:14:14.472" v="26" actId="478"/>
          <ac:spMkLst>
            <pc:docMk/>
            <pc:sldMk cId="3708330700" sldId="267"/>
            <ac:spMk id="14" creationId="{2197D0F3-F542-43AD-93F6-07C790D0A3FF}"/>
          </ac:spMkLst>
        </pc:spChg>
        <pc:spChg chg="add del mod">
          <ac:chgData name="Daniel van Vliet" userId="5439dd7a-6e8a-4569-96a3-0c5826a2b70c" providerId="ADAL" clId="{BEF4B35E-0371-491E-AD90-FD56C3EC68BC}" dt="2021-06-15T11:14:14.472" v="26" actId="478"/>
          <ac:spMkLst>
            <pc:docMk/>
            <pc:sldMk cId="3708330700" sldId="267"/>
            <ac:spMk id="15" creationId="{A37A1CD8-A249-495C-98C7-5A3A6C59DB6E}"/>
          </ac:spMkLst>
        </pc:spChg>
        <pc:spChg chg="mod">
          <ac:chgData name="Daniel van Vliet" userId="5439dd7a-6e8a-4569-96a3-0c5826a2b70c" providerId="ADAL" clId="{BEF4B35E-0371-491E-AD90-FD56C3EC68BC}" dt="2021-06-15T11:20:59.670" v="155" actId="20577"/>
          <ac:spMkLst>
            <pc:docMk/>
            <pc:sldMk cId="3708330700" sldId="267"/>
            <ac:spMk id="24" creationId="{0EEAD69C-6EE5-4F15-B25A-58F55883F8BD}"/>
          </ac:spMkLst>
        </pc:spChg>
        <pc:spChg chg="mod">
          <ac:chgData name="Daniel van Vliet" userId="5439dd7a-6e8a-4569-96a3-0c5826a2b70c" providerId="ADAL" clId="{BEF4B35E-0371-491E-AD90-FD56C3EC68BC}" dt="2021-06-15T11:15:36.673" v="38" actId="1076"/>
          <ac:spMkLst>
            <pc:docMk/>
            <pc:sldMk cId="3708330700" sldId="267"/>
            <ac:spMk id="25" creationId="{10114FFC-AF7E-4A24-B2E4-349929B054A1}"/>
          </ac:spMkLst>
        </pc:spChg>
        <pc:spChg chg="add del mod">
          <ac:chgData name="Daniel van Vliet" userId="5439dd7a-6e8a-4569-96a3-0c5826a2b70c" providerId="ADAL" clId="{BEF4B35E-0371-491E-AD90-FD56C3EC68BC}" dt="2021-06-15T11:14:14.472" v="26" actId="478"/>
          <ac:spMkLst>
            <pc:docMk/>
            <pc:sldMk cId="3708330700" sldId="267"/>
            <ac:spMk id="26" creationId="{C09473FB-733F-41F7-9E39-D90A7B2A7AFA}"/>
          </ac:spMkLst>
        </pc:spChg>
        <pc:spChg chg="add del mod">
          <ac:chgData name="Daniel van Vliet" userId="5439dd7a-6e8a-4569-96a3-0c5826a2b70c" providerId="ADAL" clId="{BEF4B35E-0371-491E-AD90-FD56C3EC68BC}" dt="2021-06-15T11:14:14.472" v="26" actId="478"/>
          <ac:spMkLst>
            <pc:docMk/>
            <pc:sldMk cId="3708330700" sldId="267"/>
            <ac:spMk id="27" creationId="{2F254F8F-4F82-43EA-A493-F3F5DFD8CC2D}"/>
          </ac:spMkLst>
        </pc:spChg>
        <pc:spChg chg="mod">
          <ac:chgData name="Daniel van Vliet" userId="5439dd7a-6e8a-4569-96a3-0c5826a2b70c" providerId="ADAL" clId="{BEF4B35E-0371-491E-AD90-FD56C3EC68BC}" dt="2021-06-15T11:19:47.800" v="135" actId="1076"/>
          <ac:spMkLst>
            <pc:docMk/>
            <pc:sldMk cId="3708330700" sldId="267"/>
            <ac:spMk id="28" creationId="{102007C9-65C5-4FB3-BE25-48830FE39769}"/>
          </ac:spMkLst>
        </pc:spChg>
        <pc:spChg chg="add del mod">
          <ac:chgData name="Daniel van Vliet" userId="5439dd7a-6e8a-4569-96a3-0c5826a2b70c" providerId="ADAL" clId="{BEF4B35E-0371-491E-AD90-FD56C3EC68BC}" dt="2021-06-15T11:14:14.472" v="26" actId="478"/>
          <ac:spMkLst>
            <pc:docMk/>
            <pc:sldMk cId="3708330700" sldId="267"/>
            <ac:spMk id="29" creationId="{D0926FF8-C6B3-401E-95B2-8EFC534462EA}"/>
          </ac:spMkLst>
        </pc:spChg>
        <pc:spChg chg="add del mod">
          <ac:chgData name="Daniel van Vliet" userId="5439dd7a-6e8a-4569-96a3-0c5826a2b70c" providerId="ADAL" clId="{BEF4B35E-0371-491E-AD90-FD56C3EC68BC}" dt="2021-06-15T11:14:14.472" v="26" actId="478"/>
          <ac:spMkLst>
            <pc:docMk/>
            <pc:sldMk cId="3708330700" sldId="267"/>
            <ac:spMk id="30" creationId="{E87E1E2A-C314-4692-821A-9DC044776E1C}"/>
          </ac:spMkLst>
        </pc:spChg>
        <pc:spChg chg="add del mod">
          <ac:chgData name="Daniel van Vliet" userId="5439dd7a-6e8a-4569-96a3-0c5826a2b70c" providerId="ADAL" clId="{BEF4B35E-0371-491E-AD90-FD56C3EC68BC}" dt="2021-06-15T11:14:14.472" v="26" actId="478"/>
          <ac:spMkLst>
            <pc:docMk/>
            <pc:sldMk cId="3708330700" sldId="267"/>
            <ac:spMk id="31" creationId="{8926E70C-D079-4E03-AA8C-07350E3DAA56}"/>
          </ac:spMkLst>
        </pc:spChg>
        <pc:spChg chg="add mod">
          <ac:chgData name="Daniel van Vliet" userId="5439dd7a-6e8a-4569-96a3-0c5826a2b70c" providerId="ADAL" clId="{BEF4B35E-0371-491E-AD90-FD56C3EC68BC}" dt="2021-06-15T11:20:09.545" v="140" actId="1076"/>
          <ac:spMkLst>
            <pc:docMk/>
            <pc:sldMk cId="3708330700" sldId="267"/>
            <ac:spMk id="32" creationId="{5ADB27F0-9941-4AB1-A9BF-17545E2B799C}"/>
          </ac:spMkLst>
        </pc:spChg>
        <pc:spChg chg="add del mod">
          <ac:chgData name="Daniel van Vliet" userId="5439dd7a-6e8a-4569-96a3-0c5826a2b70c" providerId="ADAL" clId="{BEF4B35E-0371-491E-AD90-FD56C3EC68BC}" dt="2021-06-15T11:16:07.230" v="66"/>
          <ac:spMkLst>
            <pc:docMk/>
            <pc:sldMk cId="3708330700" sldId="267"/>
            <ac:spMk id="37" creationId="{0808255D-9A37-4835-87B7-8D41D6DDBDDF}"/>
          </ac:spMkLst>
        </pc:spChg>
        <pc:spChg chg="add del mod">
          <ac:chgData name="Daniel van Vliet" userId="5439dd7a-6e8a-4569-96a3-0c5826a2b70c" providerId="ADAL" clId="{BEF4B35E-0371-491E-AD90-FD56C3EC68BC}" dt="2021-06-15T11:16:07.230" v="66"/>
          <ac:spMkLst>
            <pc:docMk/>
            <pc:sldMk cId="3708330700" sldId="267"/>
            <ac:spMk id="38" creationId="{12B2F52D-70E9-4F09-87F0-E9A7A61AB958}"/>
          </ac:spMkLst>
        </pc:spChg>
        <pc:spChg chg="add del mod">
          <ac:chgData name="Daniel van Vliet" userId="5439dd7a-6e8a-4569-96a3-0c5826a2b70c" providerId="ADAL" clId="{BEF4B35E-0371-491E-AD90-FD56C3EC68BC}" dt="2021-06-15T11:16:07.230" v="66"/>
          <ac:spMkLst>
            <pc:docMk/>
            <pc:sldMk cId="3708330700" sldId="267"/>
            <ac:spMk id="39" creationId="{E9FB9243-8184-4257-BBE3-60F7EE6D44A0}"/>
          </ac:spMkLst>
        </pc:spChg>
        <pc:spChg chg="add del mod">
          <ac:chgData name="Daniel van Vliet" userId="5439dd7a-6e8a-4569-96a3-0c5826a2b70c" providerId="ADAL" clId="{BEF4B35E-0371-491E-AD90-FD56C3EC68BC}" dt="2021-06-15T11:16:07.230" v="66"/>
          <ac:spMkLst>
            <pc:docMk/>
            <pc:sldMk cId="3708330700" sldId="267"/>
            <ac:spMk id="40" creationId="{E1922C87-7A1D-462D-AF42-2B7B35419BCB}"/>
          </ac:spMkLst>
        </pc:spChg>
        <pc:spChg chg="add mod">
          <ac:chgData name="Daniel van Vliet" userId="5439dd7a-6e8a-4569-96a3-0c5826a2b70c" providerId="ADAL" clId="{BEF4B35E-0371-491E-AD90-FD56C3EC68BC}" dt="2021-06-15T11:18:52.762" v="124" actId="1076"/>
          <ac:spMkLst>
            <pc:docMk/>
            <pc:sldMk cId="3708330700" sldId="267"/>
            <ac:spMk id="45" creationId="{122CB49D-B690-4EE3-99C7-922FB80B79F9}"/>
          </ac:spMkLst>
        </pc:spChg>
        <pc:spChg chg="add mod">
          <ac:chgData name="Daniel van Vliet" userId="5439dd7a-6e8a-4569-96a3-0c5826a2b70c" providerId="ADAL" clId="{BEF4B35E-0371-491E-AD90-FD56C3EC68BC}" dt="2021-06-15T11:18:13.669" v="112" actId="1076"/>
          <ac:spMkLst>
            <pc:docMk/>
            <pc:sldMk cId="3708330700" sldId="267"/>
            <ac:spMk id="46" creationId="{6A83C1B8-DD3B-4AA0-ABF9-05B4E3EE1846}"/>
          </ac:spMkLst>
        </pc:spChg>
        <pc:spChg chg="add mod">
          <ac:chgData name="Daniel van Vliet" userId="5439dd7a-6e8a-4569-96a3-0c5826a2b70c" providerId="ADAL" clId="{BEF4B35E-0371-491E-AD90-FD56C3EC68BC}" dt="2021-06-15T11:19:02.404" v="126" actId="1076"/>
          <ac:spMkLst>
            <pc:docMk/>
            <pc:sldMk cId="3708330700" sldId="267"/>
            <ac:spMk id="47" creationId="{172FBA44-7684-41AA-BEED-912A7D1C9C32}"/>
          </ac:spMkLst>
        </pc:spChg>
        <pc:spChg chg="add mod">
          <ac:chgData name="Daniel van Vliet" userId="5439dd7a-6e8a-4569-96a3-0c5826a2b70c" providerId="ADAL" clId="{BEF4B35E-0371-491E-AD90-FD56C3EC68BC}" dt="2021-06-17T14:40:43.620" v="4283" actId="20577"/>
          <ac:spMkLst>
            <pc:docMk/>
            <pc:sldMk cId="3708330700" sldId="267"/>
            <ac:spMk id="48" creationId="{87B41699-F223-433D-9E12-D10A461EF49F}"/>
          </ac:spMkLst>
        </pc:spChg>
        <pc:spChg chg="add mod">
          <ac:chgData name="Daniel van Vliet" userId="5439dd7a-6e8a-4569-96a3-0c5826a2b70c" providerId="ADAL" clId="{BEF4B35E-0371-491E-AD90-FD56C3EC68BC}" dt="2021-06-15T11:18:06.237" v="109" actId="404"/>
          <ac:spMkLst>
            <pc:docMk/>
            <pc:sldMk cId="3708330700" sldId="267"/>
            <ac:spMk id="49" creationId="{44A76FBA-47DE-4818-9487-109D58F1B997}"/>
          </ac:spMkLst>
        </pc:spChg>
        <pc:picChg chg="del">
          <ac:chgData name="Daniel van Vliet" userId="5439dd7a-6e8a-4569-96a3-0c5826a2b70c" providerId="ADAL" clId="{BEF4B35E-0371-491E-AD90-FD56C3EC68BC}" dt="2021-06-15T11:13:56.672" v="22" actId="478"/>
          <ac:picMkLst>
            <pc:docMk/>
            <pc:sldMk cId="3708330700" sldId="267"/>
            <ac:picMk id="2" creationId="{64643BEB-C4CD-43C5-AF3A-EE1E27E192B9}"/>
          </ac:picMkLst>
        </pc:picChg>
        <pc:picChg chg="add del mod">
          <ac:chgData name="Daniel van Vliet" userId="5439dd7a-6e8a-4569-96a3-0c5826a2b70c" providerId="ADAL" clId="{BEF4B35E-0371-491E-AD90-FD56C3EC68BC}" dt="2021-06-15T11:14:14.472" v="26" actId="478"/>
          <ac:picMkLst>
            <pc:docMk/>
            <pc:sldMk cId="3708330700" sldId="267"/>
            <ac:picMk id="11" creationId="{9284E37E-C9A8-4DA3-8623-3C834F36D3E5}"/>
          </ac:picMkLst>
        </pc:picChg>
        <pc:picChg chg="add del mod">
          <ac:chgData name="Daniel van Vliet" userId="5439dd7a-6e8a-4569-96a3-0c5826a2b70c" providerId="ADAL" clId="{BEF4B35E-0371-491E-AD90-FD56C3EC68BC}" dt="2021-06-15T11:14:14.472" v="26" actId="478"/>
          <ac:picMkLst>
            <pc:docMk/>
            <pc:sldMk cId="3708330700" sldId="267"/>
            <ac:picMk id="16" creationId="{8121AC5B-816F-4091-BD56-0E6D60CF9C9F}"/>
          </ac:picMkLst>
        </pc:picChg>
        <pc:picChg chg="add del mod">
          <ac:chgData name="Daniel van Vliet" userId="5439dd7a-6e8a-4569-96a3-0c5826a2b70c" providerId="ADAL" clId="{BEF4B35E-0371-491E-AD90-FD56C3EC68BC}" dt="2021-06-15T11:14:14.472" v="26" actId="478"/>
          <ac:picMkLst>
            <pc:docMk/>
            <pc:sldMk cId="3708330700" sldId="267"/>
            <ac:picMk id="17" creationId="{998F8B67-075C-48ED-9D63-3734DF96C2B6}"/>
          </ac:picMkLst>
        </pc:picChg>
        <pc:picChg chg="add del mod">
          <ac:chgData name="Daniel van Vliet" userId="5439dd7a-6e8a-4569-96a3-0c5826a2b70c" providerId="ADAL" clId="{BEF4B35E-0371-491E-AD90-FD56C3EC68BC}" dt="2021-06-15T11:14:14.472" v="26" actId="478"/>
          <ac:picMkLst>
            <pc:docMk/>
            <pc:sldMk cId="3708330700" sldId="267"/>
            <ac:picMk id="18" creationId="{65D09889-4B4F-4393-B911-A3A74627F54E}"/>
          </ac:picMkLst>
        </pc:picChg>
        <pc:picChg chg="add del mod">
          <ac:chgData name="Daniel van Vliet" userId="5439dd7a-6e8a-4569-96a3-0c5826a2b70c" providerId="ADAL" clId="{BEF4B35E-0371-491E-AD90-FD56C3EC68BC}" dt="2021-06-15T11:14:14.472" v="26" actId="478"/>
          <ac:picMkLst>
            <pc:docMk/>
            <pc:sldMk cId="3708330700" sldId="267"/>
            <ac:picMk id="19" creationId="{ED86F34E-E486-41F8-8635-5C0F8C01FCC9}"/>
          </ac:picMkLst>
        </pc:picChg>
        <pc:picChg chg="del">
          <ac:chgData name="Daniel van Vliet" userId="5439dd7a-6e8a-4569-96a3-0c5826a2b70c" providerId="ADAL" clId="{BEF4B35E-0371-491E-AD90-FD56C3EC68BC}" dt="2021-06-15T11:15:37.737" v="39" actId="478"/>
          <ac:picMkLst>
            <pc:docMk/>
            <pc:sldMk cId="3708330700" sldId="267"/>
            <ac:picMk id="23" creationId="{99183A36-CB44-4E2C-852F-8029FA8F35CD}"/>
          </ac:picMkLst>
        </pc:picChg>
        <pc:picChg chg="add del mod">
          <ac:chgData name="Daniel van Vliet" userId="5439dd7a-6e8a-4569-96a3-0c5826a2b70c" providerId="ADAL" clId="{BEF4B35E-0371-491E-AD90-FD56C3EC68BC}" dt="2021-06-15T11:16:07.230" v="66"/>
          <ac:picMkLst>
            <pc:docMk/>
            <pc:sldMk cId="3708330700" sldId="267"/>
            <ac:picMk id="33" creationId="{51C9C89B-07AF-4189-8EF6-2A7EDD2C03C5}"/>
          </ac:picMkLst>
        </pc:picChg>
        <pc:picChg chg="add del mod">
          <ac:chgData name="Daniel van Vliet" userId="5439dd7a-6e8a-4569-96a3-0c5826a2b70c" providerId="ADAL" clId="{BEF4B35E-0371-491E-AD90-FD56C3EC68BC}" dt="2021-06-15T11:16:07.230" v="66"/>
          <ac:picMkLst>
            <pc:docMk/>
            <pc:sldMk cId="3708330700" sldId="267"/>
            <ac:picMk id="34" creationId="{24543D94-F0B0-4874-8D55-4827465FAFF7}"/>
          </ac:picMkLst>
        </pc:picChg>
        <pc:picChg chg="add del mod">
          <ac:chgData name="Daniel van Vliet" userId="5439dd7a-6e8a-4569-96a3-0c5826a2b70c" providerId="ADAL" clId="{BEF4B35E-0371-491E-AD90-FD56C3EC68BC}" dt="2021-06-15T11:16:07.230" v="66"/>
          <ac:picMkLst>
            <pc:docMk/>
            <pc:sldMk cId="3708330700" sldId="267"/>
            <ac:picMk id="35" creationId="{27276994-FCC3-4FBF-AAAC-B09BA02FD19C}"/>
          </ac:picMkLst>
        </pc:picChg>
        <pc:picChg chg="add del mod">
          <ac:chgData name="Daniel van Vliet" userId="5439dd7a-6e8a-4569-96a3-0c5826a2b70c" providerId="ADAL" clId="{BEF4B35E-0371-491E-AD90-FD56C3EC68BC}" dt="2021-06-15T11:16:07.230" v="66"/>
          <ac:picMkLst>
            <pc:docMk/>
            <pc:sldMk cId="3708330700" sldId="267"/>
            <ac:picMk id="36" creationId="{06C4F6B7-B5CF-4A5E-84BD-D9B4DEED4DEE}"/>
          </ac:picMkLst>
        </pc:picChg>
        <pc:picChg chg="add del mod">
          <ac:chgData name="Daniel van Vliet" userId="5439dd7a-6e8a-4569-96a3-0c5826a2b70c" providerId="ADAL" clId="{BEF4B35E-0371-491E-AD90-FD56C3EC68BC}" dt="2021-06-15T11:17:37.377" v="102" actId="478"/>
          <ac:picMkLst>
            <pc:docMk/>
            <pc:sldMk cId="3708330700" sldId="267"/>
            <ac:picMk id="41" creationId="{89ED12ED-4AC0-454B-9B14-67BBD8798FCF}"/>
          </ac:picMkLst>
        </pc:picChg>
        <pc:picChg chg="add mod">
          <ac:chgData name="Daniel van Vliet" userId="5439dd7a-6e8a-4569-96a3-0c5826a2b70c" providerId="ADAL" clId="{BEF4B35E-0371-491E-AD90-FD56C3EC68BC}" dt="2021-06-15T11:18:48.173" v="123" actId="1076"/>
          <ac:picMkLst>
            <pc:docMk/>
            <pc:sldMk cId="3708330700" sldId="267"/>
            <ac:picMk id="42" creationId="{FB66A5B0-A261-4441-AB1F-6F53CE167448}"/>
          </ac:picMkLst>
        </pc:picChg>
        <pc:picChg chg="add del mod">
          <ac:chgData name="Daniel van Vliet" userId="5439dd7a-6e8a-4569-96a3-0c5826a2b70c" providerId="ADAL" clId="{BEF4B35E-0371-491E-AD90-FD56C3EC68BC}" dt="2021-06-15T11:17:35.747" v="100" actId="478"/>
          <ac:picMkLst>
            <pc:docMk/>
            <pc:sldMk cId="3708330700" sldId="267"/>
            <ac:picMk id="43" creationId="{F4C7ABF1-75A8-4CA0-ACE5-29B66763A8B4}"/>
          </ac:picMkLst>
        </pc:picChg>
        <pc:picChg chg="add del mod">
          <ac:chgData name="Daniel van Vliet" userId="5439dd7a-6e8a-4569-96a3-0c5826a2b70c" providerId="ADAL" clId="{BEF4B35E-0371-491E-AD90-FD56C3EC68BC}" dt="2021-06-15T11:17:36.298" v="101" actId="478"/>
          <ac:picMkLst>
            <pc:docMk/>
            <pc:sldMk cId="3708330700" sldId="267"/>
            <ac:picMk id="44" creationId="{8AB99C6F-50CD-40EA-8E5D-081B5F0C595C}"/>
          </ac:picMkLst>
        </pc:picChg>
        <pc:picChg chg="add mod">
          <ac:chgData name="Daniel van Vliet" userId="5439dd7a-6e8a-4569-96a3-0c5826a2b70c" providerId="ADAL" clId="{BEF4B35E-0371-491E-AD90-FD56C3EC68BC}" dt="2021-06-15T11:18:57.948" v="125" actId="1076"/>
          <ac:picMkLst>
            <pc:docMk/>
            <pc:sldMk cId="3708330700" sldId="267"/>
            <ac:picMk id="50" creationId="{1DC95E06-ADB5-40A3-AB80-103A23333B7D}"/>
          </ac:picMkLst>
        </pc:picChg>
        <pc:picChg chg="add mod">
          <ac:chgData name="Daniel van Vliet" userId="5439dd7a-6e8a-4569-96a3-0c5826a2b70c" providerId="ADAL" clId="{BEF4B35E-0371-491E-AD90-FD56C3EC68BC}" dt="2021-06-15T11:17:44.307" v="104" actId="1076"/>
          <ac:picMkLst>
            <pc:docMk/>
            <pc:sldMk cId="3708330700" sldId="267"/>
            <ac:picMk id="51" creationId="{B961477B-0FAE-42E0-8F3D-7B2219074D58}"/>
          </ac:picMkLst>
        </pc:picChg>
        <pc:picChg chg="add mod">
          <ac:chgData name="Daniel van Vliet" userId="5439dd7a-6e8a-4569-96a3-0c5826a2b70c" providerId="ADAL" clId="{BEF4B35E-0371-491E-AD90-FD56C3EC68BC}" dt="2021-06-15T11:17:55.431" v="106" actId="1076"/>
          <ac:picMkLst>
            <pc:docMk/>
            <pc:sldMk cId="3708330700" sldId="267"/>
            <ac:picMk id="52" creationId="{BB168F65-8FC6-42C8-90D8-3ABD3416FCAE}"/>
          </ac:picMkLst>
        </pc:picChg>
        <pc:picChg chg="add mod ord">
          <ac:chgData name="Daniel van Vliet" userId="5439dd7a-6e8a-4569-96a3-0c5826a2b70c" providerId="ADAL" clId="{BEF4B35E-0371-491E-AD90-FD56C3EC68BC}" dt="2021-06-15T11:19:30.278" v="134" actId="167"/>
          <ac:picMkLst>
            <pc:docMk/>
            <pc:sldMk cId="3708330700" sldId="267"/>
            <ac:picMk id="53" creationId="{F12ED004-E06D-4B24-9820-664A5F0458F6}"/>
          </ac:picMkLst>
        </pc:picChg>
      </pc:sldChg>
      <pc:sldChg chg="delSp modSp del mod modNotesTx">
        <pc:chgData name="Daniel van Vliet" userId="5439dd7a-6e8a-4569-96a3-0c5826a2b70c" providerId="ADAL" clId="{BEF4B35E-0371-491E-AD90-FD56C3EC68BC}" dt="2021-06-15T11:21:07.544" v="156" actId="47"/>
        <pc:sldMkLst>
          <pc:docMk/>
          <pc:sldMk cId="1624039789" sldId="268"/>
        </pc:sldMkLst>
        <pc:spChg chg="mod">
          <ac:chgData name="Daniel van Vliet" userId="5439dd7a-6e8a-4569-96a3-0c5826a2b70c" providerId="ADAL" clId="{BEF4B35E-0371-491E-AD90-FD56C3EC68BC}" dt="2021-06-15T08:58:20.827" v="6" actId="20577"/>
          <ac:spMkLst>
            <pc:docMk/>
            <pc:sldMk cId="1624039789" sldId="268"/>
            <ac:spMk id="2" creationId="{B8C16A1B-D2CD-4A23-A95B-8F85FE2018D7}"/>
          </ac:spMkLst>
        </pc:spChg>
        <pc:spChg chg="del">
          <ac:chgData name="Daniel van Vliet" userId="5439dd7a-6e8a-4569-96a3-0c5826a2b70c" providerId="ADAL" clId="{BEF4B35E-0371-491E-AD90-FD56C3EC68BC}" dt="2021-06-15T08:55:16.568" v="2" actId="478"/>
          <ac:spMkLst>
            <pc:docMk/>
            <pc:sldMk cId="1624039789" sldId="268"/>
            <ac:spMk id="18" creationId="{0635E06B-68CE-4A9B-80DF-2DD35AD64648}"/>
          </ac:spMkLst>
        </pc:spChg>
        <pc:picChg chg="mod">
          <ac:chgData name="Daniel van Vliet" userId="5439dd7a-6e8a-4569-96a3-0c5826a2b70c" providerId="ADAL" clId="{BEF4B35E-0371-491E-AD90-FD56C3EC68BC}" dt="2021-06-15T11:19:16.726" v="127" actId="1076"/>
          <ac:picMkLst>
            <pc:docMk/>
            <pc:sldMk cId="1624039789" sldId="268"/>
            <ac:picMk id="3" creationId="{F75FFCC9-6D15-4104-AB95-E1722474BA30}"/>
          </ac:picMkLst>
        </pc:picChg>
      </pc:sldChg>
      <pc:sldChg chg="add del ord">
        <pc:chgData name="Daniel van Vliet" userId="5439dd7a-6e8a-4569-96a3-0c5826a2b70c" providerId="ADAL" clId="{BEF4B35E-0371-491E-AD90-FD56C3EC68BC}" dt="2021-06-15T09:50:15.484" v="16" actId="47"/>
        <pc:sldMkLst>
          <pc:docMk/>
          <pc:sldMk cId="2140626482" sldId="270"/>
        </pc:sldMkLst>
      </pc:sldChg>
      <pc:sldChg chg="addSp delSp modSp mod modNotesTx">
        <pc:chgData name="Daniel van Vliet" userId="5439dd7a-6e8a-4569-96a3-0c5826a2b70c" providerId="ADAL" clId="{BEF4B35E-0371-491E-AD90-FD56C3EC68BC}" dt="2021-06-17T14:36:32.546" v="3546" actId="20577"/>
        <pc:sldMkLst>
          <pc:docMk/>
          <pc:sldMk cId="80022639" sldId="278"/>
        </pc:sldMkLst>
        <pc:spChg chg="del">
          <ac:chgData name="Daniel van Vliet" userId="5439dd7a-6e8a-4569-96a3-0c5826a2b70c" providerId="ADAL" clId="{BEF4B35E-0371-491E-AD90-FD56C3EC68BC}" dt="2021-06-15T08:54:18.877" v="1" actId="478"/>
          <ac:spMkLst>
            <pc:docMk/>
            <pc:sldMk cId="80022639" sldId="278"/>
            <ac:spMk id="2" creationId="{FE230C6E-3DA2-435E-ADCC-090424170A5C}"/>
          </ac:spMkLst>
        </pc:spChg>
        <pc:spChg chg="add mod">
          <ac:chgData name="Daniel van Vliet" userId="5439dd7a-6e8a-4569-96a3-0c5826a2b70c" providerId="ADAL" clId="{BEF4B35E-0371-491E-AD90-FD56C3EC68BC}" dt="2021-06-15T11:34:36.670" v="305" actId="1038"/>
          <ac:spMkLst>
            <pc:docMk/>
            <pc:sldMk cId="80022639" sldId="278"/>
            <ac:spMk id="7" creationId="{F09D297D-80CE-4635-892D-68DDD8058261}"/>
          </ac:spMkLst>
        </pc:spChg>
        <pc:spChg chg="add mod">
          <ac:chgData name="Daniel van Vliet" userId="5439dd7a-6e8a-4569-96a3-0c5826a2b70c" providerId="ADAL" clId="{BEF4B35E-0371-491E-AD90-FD56C3EC68BC}" dt="2021-06-15T11:34:18.738" v="301" actId="208"/>
          <ac:spMkLst>
            <pc:docMk/>
            <pc:sldMk cId="80022639" sldId="278"/>
            <ac:spMk id="13" creationId="{84D05686-3526-43F3-A194-02A22A5CB6DB}"/>
          </ac:spMkLst>
        </pc:spChg>
        <pc:spChg chg="del">
          <ac:chgData name="Daniel van Vliet" userId="5439dd7a-6e8a-4569-96a3-0c5826a2b70c" providerId="ADAL" clId="{BEF4B35E-0371-491E-AD90-FD56C3EC68BC}" dt="2021-06-15T09:35:08.179" v="13" actId="478"/>
          <ac:spMkLst>
            <pc:docMk/>
            <pc:sldMk cId="80022639" sldId="278"/>
            <ac:spMk id="23" creationId="{78205D70-B0D6-40EF-B91F-604AF459571D}"/>
          </ac:spMkLst>
        </pc:spChg>
        <pc:spChg chg="del">
          <ac:chgData name="Daniel van Vliet" userId="5439dd7a-6e8a-4569-96a3-0c5826a2b70c" providerId="ADAL" clId="{BEF4B35E-0371-491E-AD90-FD56C3EC68BC}" dt="2021-06-15T08:54:16.947" v="0" actId="478"/>
          <ac:spMkLst>
            <pc:docMk/>
            <pc:sldMk cId="80022639" sldId="278"/>
            <ac:spMk id="24" creationId="{7EEF2BC5-9405-4A4B-9B4D-B82B9B3B6557}"/>
          </ac:spMkLst>
        </pc:spChg>
        <pc:spChg chg="mod">
          <ac:chgData name="Daniel van Vliet" userId="5439dd7a-6e8a-4569-96a3-0c5826a2b70c" providerId="ADAL" clId="{BEF4B35E-0371-491E-AD90-FD56C3EC68BC}" dt="2021-06-15T11:32:28.883" v="233" actId="1076"/>
          <ac:spMkLst>
            <pc:docMk/>
            <pc:sldMk cId="80022639" sldId="278"/>
            <ac:spMk id="31" creationId="{653B0F87-97A3-42C2-B930-1690377DED67}"/>
          </ac:spMkLst>
        </pc:spChg>
      </pc:sldChg>
      <pc:sldChg chg="addSp modSp new mod ord modNotesTx">
        <pc:chgData name="Daniel van Vliet" userId="5439dd7a-6e8a-4569-96a3-0c5826a2b70c" providerId="ADAL" clId="{BEF4B35E-0371-491E-AD90-FD56C3EC68BC}" dt="2021-06-17T14:12:15.410" v="751" actId="20577"/>
        <pc:sldMkLst>
          <pc:docMk/>
          <pc:sldMk cId="1827971426" sldId="279"/>
        </pc:sldMkLst>
        <pc:spChg chg="add mod">
          <ac:chgData name="Daniel van Vliet" userId="5439dd7a-6e8a-4569-96a3-0c5826a2b70c" providerId="ADAL" clId="{BEF4B35E-0371-491E-AD90-FD56C3EC68BC}" dt="2021-06-16T12:42:19.510" v="386" actId="1035"/>
          <ac:spMkLst>
            <pc:docMk/>
            <pc:sldMk cId="1827971426" sldId="279"/>
            <ac:spMk id="2" creationId="{437E4F1C-FE30-4ACA-840E-C5F4F02BC507}"/>
          </ac:spMkLst>
        </pc:spChg>
        <pc:spChg chg="add mod">
          <ac:chgData name="Daniel van Vliet" userId="5439dd7a-6e8a-4569-96a3-0c5826a2b70c" providerId="ADAL" clId="{BEF4B35E-0371-491E-AD90-FD56C3EC68BC}" dt="2021-06-16T12:42:19.510" v="386" actId="1035"/>
          <ac:spMkLst>
            <pc:docMk/>
            <pc:sldMk cId="1827971426" sldId="279"/>
            <ac:spMk id="3" creationId="{EAC34FC2-D391-4482-9519-5036B42788FF}"/>
          </ac:spMkLst>
        </pc:spChg>
      </pc:sldChg>
      <pc:sldChg chg="new del">
        <pc:chgData name="Daniel van Vliet" userId="5439dd7a-6e8a-4569-96a3-0c5826a2b70c" providerId="ADAL" clId="{BEF4B35E-0371-491E-AD90-FD56C3EC68BC}" dt="2021-06-15T12:05:30.223" v="307" actId="2696"/>
        <pc:sldMkLst>
          <pc:docMk/>
          <pc:sldMk cId="2591832256" sldId="279"/>
        </pc:sldMkLst>
      </pc:sldChg>
      <pc:sldChg chg="new del">
        <pc:chgData name="Daniel van Vliet" userId="5439dd7a-6e8a-4569-96a3-0c5826a2b70c" providerId="ADAL" clId="{BEF4B35E-0371-491E-AD90-FD56C3EC68BC}" dt="2021-06-15T12:05:40.468" v="309" actId="2696"/>
        <pc:sldMkLst>
          <pc:docMk/>
          <pc:sldMk cId="3579153544" sldId="279"/>
        </pc:sldMkLst>
      </pc:sldChg>
      <pc:sldChg chg="add del">
        <pc:chgData name="Daniel van Vliet" userId="5439dd7a-6e8a-4569-96a3-0c5826a2b70c" providerId="ADAL" clId="{BEF4B35E-0371-491E-AD90-FD56C3EC68BC}" dt="2021-06-18T08:57:20.059" v="4914" actId="47"/>
        <pc:sldMkLst>
          <pc:docMk/>
          <pc:sldMk cId="0" sldId="280"/>
        </pc:sldMkLst>
      </pc:sldChg>
      <pc:sldChg chg="new del">
        <pc:chgData name="Daniel van Vliet" userId="5439dd7a-6e8a-4569-96a3-0c5826a2b70c" providerId="ADAL" clId="{BEF4B35E-0371-491E-AD90-FD56C3EC68BC}" dt="2021-06-18T08:56:40.281" v="4912" actId="2696"/>
        <pc:sldMkLst>
          <pc:docMk/>
          <pc:sldMk cId="1556049823" sldId="280"/>
        </pc:sldMkLst>
      </pc:sldChg>
      <pc:sldChg chg="new del">
        <pc:chgData name="Daniel van Vliet" userId="5439dd7a-6e8a-4569-96a3-0c5826a2b70c" providerId="ADAL" clId="{BEF4B35E-0371-491E-AD90-FD56C3EC68BC}" dt="2021-06-17T14:12:50.911" v="753" actId="2696"/>
        <pc:sldMkLst>
          <pc:docMk/>
          <pc:sldMk cId="1920262945" sldId="280"/>
        </pc:sldMkLst>
      </pc:sldChg>
      <pc:sldChg chg="addSp delSp modSp add mod">
        <pc:chgData name="Daniel van Vliet" userId="5439dd7a-6e8a-4569-96a3-0c5826a2b70c" providerId="ADAL" clId="{BEF4B35E-0371-491E-AD90-FD56C3EC68BC}" dt="2021-06-18T09:03:56.716" v="4969" actId="1076"/>
        <pc:sldMkLst>
          <pc:docMk/>
          <pc:sldMk cId="621243141" sldId="289"/>
        </pc:sldMkLst>
        <pc:spChg chg="add mod">
          <ac:chgData name="Daniel van Vliet" userId="5439dd7a-6e8a-4569-96a3-0c5826a2b70c" providerId="ADAL" clId="{BEF4B35E-0371-491E-AD90-FD56C3EC68BC}" dt="2021-06-18T09:03:56.716" v="4969" actId="1076"/>
          <ac:spMkLst>
            <pc:docMk/>
            <pc:sldMk cId="621243141" sldId="289"/>
            <ac:spMk id="2" creationId="{678261F8-76A7-4A56-86DA-A0117CD2BBBD}"/>
          </ac:spMkLst>
        </pc:spChg>
        <pc:spChg chg="del">
          <ac:chgData name="Daniel van Vliet" userId="5439dd7a-6e8a-4569-96a3-0c5826a2b70c" providerId="ADAL" clId="{BEF4B35E-0371-491E-AD90-FD56C3EC68BC}" dt="2021-06-18T09:02:22.903" v="4924" actId="478"/>
          <ac:spMkLst>
            <pc:docMk/>
            <pc:sldMk cId="621243141" sldId="289"/>
            <ac:spMk id="3" creationId="{ECB72A87-9AE1-45E0-B385-A35FD5E13B92}"/>
          </ac:spMkLst>
        </pc:spChg>
        <pc:spChg chg="del mod">
          <ac:chgData name="Daniel van Vliet" userId="5439dd7a-6e8a-4569-96a3-0c5826a2b70c" providerId="ADAL" clId="{BEF4B35E-0371-491E-AD90-FD56C3EC68BC}" dt="2021-06-18T09:02:19.907" v="4922" actId="478"/>
          <ac:spMkLst>
            <pc:docMk/>
            <pc:sldMk cId="621243141" sldId="289"/>
            <ac:spMk id="4" creationId="{02F6CB55-8803-4706-88B9-4391ADCFDE03}"/>
          </ac:spMkLst>
        </pc:spChg>
        <pc:spChg chg="del">
          <ac:chgData name="Daniel van Vliet" userId="5439dd7a-6e8a-4569-96a3-0c5826a2b70c" providerId="ADAL" clId="{BEF4B35E-0371-491E-AD90-FD56C3EC68BC}" dt="2021-06-18T09:02:10.978" v="4919" actId="478"/>
          <ac:spMkLst>
            <pc:docMk/>
            <pc:sldMk cId="621243141" sldId="289"/>
            <ac:spMk id="5" creationId="{5E1E37C9-10E5-4EC1-AACA-38A75AB1683D}"/>
          </ac:spMkLst>
        </pc:spChg>
        <pc:spChg chg="del">
          <ac:chgData name="Daniel van Vliet" userId="5439dd7a-6e8a-4569-96a3-0c5826a2b70c" providerId="ADAL" clId="{BEF4B35E-0371-491E-AD90-FD56C3EC68BC}" dt="2021-06-18T09:02:20.673" v="4923" actId="478"/>
          <ac:spMkLst>
            <pc:docMk/>
            <pc:sldMk cId="621243141" sldId="289"/>
            <ac:spMk id="6" creationId="{AB2F3630-594D-47F2-AABE-1FE3D34357FA}"/>
          </ac:spMkLst>
        </pc:spChg>
        <pc:spChg chg="del">
          <ac:chgData name="Daniel van Vliet" userId="5439dd7a-6e8a-4569-96a3-0c5826a2b70c" providerId="ADAL" clId="{BEF4B35E-0371-491E-AD90-FD56C3EC68BC}" dt="2021-06-18T09:02:16.077" v="4921" actId="478"/>
          <ac:spMkLst>
            <pc:docMk/>
            <pc:sldMk cId="621243141" sldId="289"/>
            <ac:spMk id="7" creationId="{B6278C61-7207-4904-811E-DBEC60994B0A}"/>
          </ac:spMkLst>
        </pc:spChg>
      </pc:sldChg>
      <pc:sldChg chg="add del">
        <pc:chgData name="Daniel van Vliet" userId="5439dd7a-6e8a-4569-96a3-0c5826a2b70c" providerId="ADAL" clId="{BEF4B35E-0371-491E-AD90-FD56C3EC68BC}" dt="2021-06-18T08:54:40.471" v="4906"/>
        <pc:sldMkLst>
          <pc:docMk/>
          <pc:sldMk cId="1366832317" sldId="291"/>
        </pc:sldMkLst>
      </pc:sldChg>
      <pc:sldChg chg="add del">
        <pc:chgData name="Daniel van Vliet" userId="5439dd7a-6e8a-4569-96a3-0c5826a2b70c" providerId="ADAL" clId="{BEF4B35E-0371-491E-AD90-FD56C3EC68BC}" dt="2021-06-18T09:01:31.866" v="4917" actId="47"/>
        <pc:sldMkLst>
          <pc:docMk/>
          <pc:sldMk cId="3541766067"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3B92C-99B9-4FB4-80E2-B2A771E00EFA}" type="datetimeFigureOut">
              <a:rPr lang="nl-NL" smtClean="0"/>
              <a:t>10-6-2021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57992-7A3C-41CC-88E8-4E18F06C7CDD}" type="slidenum">
              <a:rPr lang="nl-NL" smtClean="0"/>
              <a:t>‹#›</a:t>
            </a:fld>
            <a:endParaRPr lang="nl-NL"/>
          </a:p>
        </p:txBody>
      </p:sp>
    </p:spTree>
    <p:extLst>
      <p:ext uri="{BB962C8B-B14F-4D97-AF65-F5344CB8AC3E}">
        <p14:creationId xmlns:p14="http://schemas.microsoft.com/office/powerpoint/2010/main" val="31404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a:t>‘Het creëren van positieve maatschappelijke impact.’ Met deze missie geven wij gestalte aan de transitie die wij als Erasmus Universiteit Rotterdam voorstaan. Het is de kern van onze maatschappelijke betrokkenheid. We nemen daarmee onze verantwoordelijkheid voor de complexe maatschappelijke uitdagingen waarvoor de samenleving zich vandaag de dag gesteld ziet. Het kenmerkt wie we zijn als Erasmus Universiteit Rotterdam en hoe wij denken en doen. Wij willen onze meerwaarde leveren, niet als kennisinstituut op afstand, maar als kenniscentrum midden in de maatschappij, altijd in dialoog met anderen. </a:t>
            </a:r>
          </a:p>
          <a:p>
            <a:endParaRPr lang="nl-NL" dirty="0"/>
          </a:p>
          <a:p>
            <a:r>
              <a:rPr lang="nl-NL" dirty="0"/>
              <a:t>Dat is wat </a:t>
            </a:r>
            <a:r>
              <a:rPr lang="nl-NL" dirty="0" err="1"/>
              <a:t>being</a:t>
            </a:r>
            <a:r>
              <a:rPr lang="nl-NL" dirty="0"/>
              <a:t> </a:t>
            </a:r>
            <a:r>
              <a:rPr lang="nl-NL" dirty="0" err="1"/>
              <a:t>an</a:t>
            </a:r>
            <a:r>
              <a:rPr lang="nl-NL" dirty="0"/>
              <a:t> </a:t>
            </a:r>
            <a:r>
              <a:rPr lang="nl-NL" dirty="0" err="1"/>
              <a:t>Erasmian</a:t>
            </a:r>
            <a:r>
              <a:rPr lang="nl-NL" dirty="0"/>
              <a:t> voor ons betekent. Maatschappelijk betrokken, als wereldburgers, verbindend, ondernemend en met een open geest: het is onze identiteit, ons DNA. Herkenbaar in ons onderzoek en onderwijs, en in hoe wij dat doen: the </a:t>
            </a:r>
            <a:r>
              <a:rPr lang="nl-NL" dirty="0" err="1"/>
              <a:t>Erasmian</a:t>
            </a:r>
            <a:r>
              <a:rPr lang="nl-NL" dirty="0"/>
              <a:t> way.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een uniek ontwerpproces hebben we – bestuur, studenten, wetenschappers, docenten, professional services staf en stakeholders – in co-creatie onze gezamenlijke ambities geformuleerd. </a:t>
            </a:r>
          </a:p>
          <a:p>
            <a:endParaRPr lang="nl-NL" dirty="0"/>
          </a:p>
          <a:p>
            <a:r>
              <a:rPr lang="nl-NL" dirty="0"/>
              <a:t>We halen de banden aan met de ons omringende gemeenschap, terwijl we onze rol in de internationale gemeenschap behouden en versterken. </a:t>
            </a:r>
          </a:p>
          <a:p>
            <a:endParaRPr lang="nl-NL" dirty="0"/>
          </a:p>
          <a:p>
            <a:r>
              <a:rPr lang="nl-NL" dirty="0"/>
              <a:t>Onze universiteit heeft haar wortels in de multiculturele metropool Rotterdam, die te maken heeft met een aantal problemen en uitdagingen die actueel zijn in de wereld van vandaag. Deze zien wij weerspiegeld in onze studentenpopulatie, maar zijn ook te vinden in de inhoud van onze curricula en </a:t>
            </a:r>
            <a:r>
              <a:rPr lang="nl-NL" dirty="0" err="1"/>
              <a:t>onderzoeksagenda’s</a:t>
            </a:r>
            <a:r>
              <a:rPr lang="nl-NL" dirty="0"/>
              <a:t>. </a:t>
            </a:r>
          </a:p>
        </p:txBody>
      </p:sp>
      <p:sp>
        <p:nvSpPr>
          <p:cNvPr id="4" name="Slide Number Placeholder 3"/>
          <p:cNvSpPr>
            <a:spLocks noGrp="1"/>
          </p:cNvSpPr>
          <p:nvPr>
            <p:ph type="sldNum" sz="quarter" idx="5"/>
          </p:nvPr>
        </p:nvSpPr>
        <p:spPr/>
        <p:txBody>
          <a:bodyPr/>
          <a:lstStyle/>
          <a:p>
            <a:fld id="{D8F57992-7A3C-41CC-88E8-4E18F06C7CDD}" type="slidenum">
              <a:rPr lang="nl-NL" smtClean="0"/>
              <a:t>1</a:t>
            </a:fld>
            <a:endParaRPr lang="nl-NL"/>
          </a:p>
        </p:txBody>
      </p:sp>
    </p:spTree>
    <p:extLst>
      <p:ext uri="{BB962C8B-B14F-4D97-AF65-F5344CB8AC3E}">
        <p14:creationId xmlns:p14="http://schemas.microsoft.com/office/powerpoint/2010/main" val="317057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Gelieerd</a:t>
            </a:r>
            <a:r>
              <a:rPr lang="en-US" dirty="0"/>
              <a:t> </a:t>
            </a:r>
            <a:r>
              <a:rPr lang="en-US" dirty="0" err="1"/>
              <a:t>aan</a:t>
            </a:r>
            <a:r>
              <a:rPr lang="en-US" dirty="0"/>
              <a:t> </a:t>
            </a:r>
            <a:r>
              <a:rPr lang="en-US" dirty="0" err="1"/>
              <a:t>deze</a:t>
            </a:r>
            <a:r>
              <a:rPr lang="en-US" dirty="0"/>
              <a:t> </a:t>
            </a:r>
            <a:r>
              <a:rPr lang="en-US" dirty="0" err="1"/>
              <a:t>strategie</a:t>
            </a:r>
            <a:r>
              <a:rPr lang="en-US" dirty="0"/>
              <a:t> </a:t>
            </a:r>
            <a:r>
              <a:rPr lang="en-US" dirty="0" err="1"/>
              <a:t>zijn</a:t>
            </a:r>
            <a:r>
              <a:rPr lang="en-US" dirty="0"/>
              <a:t> </a:t>
            </a:r>
            <a:r>
              <a:rPr lang="en-US" dirty="0" err="1"/>
              <a:t>natuurlijk</a:t>
            </a:r>
            <a:r>
              <a:rPr lang="en-US" dirty="0"/>
              <a:t> </a:t>
            </a:r>
            <a:r>
              <a:rPr lang="en-US" dirty="0" err="1"/>
              <a:t>verscheidende</a:t>
            </a:r>
            <a:r>
              <a:rPr lang="en-US" dirty="0"/>
              <a:t> </a:t>
            </a:r>
            <a:r>
              <a:rPr lang="en-US" dirty="0" err="1"/>
              <a:t>initiatieven</a:t>
            </a:r>
            <a:r>
              <a:rPr lang="en-US" dirty="0"/>
              <a:t> </a:t>
            </a:r>
            <a:r>
              <a:rPr lang="en-US" dirty="0" err="1"/>
              <a:t>gestart</a:t>
            </a:r>
            <a:r>
              <a:rPr lang="en-US" dirty="0"/>
              <a:t> om </a:t>
            </a:r>
            <a:r>
              <a:rPr lang="en-US" dirty="0" err="1"/>
              <a:t>dit</a:t>
            </a:r>
            <a:r>
              <a:rPr lang="en-US" dirty="0"/>
              <a:t> DNA </a:t>
            </a:r>
            <a:r>
              <a:rPr lang="en-US" dirty="0" err="1"/>
              <a:t>verder</a:t>
            </a:r>
            <a:r>
              <a:rPr lang="en-US" dirty="0"/>
              <a:t> te </a:t>
            </a:r>
            <a:r>
              <a:rPr lang="en-US" dirty="0" err="1"/>
              <a:t>embedden</a:t>
            </a:r>
            <a:r>
              <a:rPr lang="en-US" dirty="0"/>
              <a:t> in de </a:t>
            </a:r>
            <a:r>
              <a:rPr lang="en-US" dirty="0" err="1"/>
              <a:t>organisatie</a:t>
            </a:r>
            <a:r>
              <a:rPr lang="en-US" dirty="0"/>
              <a:t>, </a:t>
            </a:r>
            <a:r>
              <a:rPr lang="en-US" dirty="0" err="1"/>
              <a:t>waarvan</a:t>
            </a:r>
            <a:r>
              <a:rPr lang="en-US" dirty="0"/>
              <a:t> </a:t>
            </a:r>
            <a:r>
              <a:rPr lang="en-US" dirty="0" err="1"/>
              <a:t>ook</a:t>
            </a:r>
            <a:r>
              <a:rPr lang="en-US" dirty="0"/>
              <a:t> </a:t>
            </a:r>
            <a:r>
              <a:rPr lang="en-US" dirty="0" err="1"/>
              <a:t>bijvoorbeeld</a:t>
            </a:r>
            <a:r>
              <a:rPr lang="en-US" dirty="0"/>
              <a:t> de </a:t>
            </a:r>
            <a:r>
              <a:rPr lang="en-US" dirty="0" err="1"/>
              <a:t>bekende</a:t>
            </a:r>
            <a:r>
              <a:rPr lang="en-US" dirty="0"/>
              <a:t> </a:t>
            </a:r>
            <a:r>
              <a:rPr lang="en-US" dirty="0" err="1"/>
              <a:t>Erkennen</a:t>
            </a:r>
            <a:r>
              <a:rPr lang="en-US" dirty="0"/>
              <a:t> &amp; </a:t>
            </a:r>
            <a:r>
              <a:rPr lang="en-US" dirty="0" err="1"/>
              <a:t>Waarderen</a:t>
            </a:r>
            <a:r>
              <a:rPr lang="en-US" dirty="0"/>
              <a:t>. </a:t>
            </a:r>
            <a:r>
              <a:rPr lang="en-US" dirty="0" err="1"/>
              <a:t>Een</a:t>
            </a:r>
            <a:r>
              <a:rPr lang="en-US" dirty="0"/>
              <a:t> van de </a:t>
            </a:r>
            <a:r>
              <a:rPr lang="en-US" dirty="0" err="1"/>
              <a:t>programma’s</a:t>
            </a:r>
            <a:r>
              <a:rPr lang="en-US" dirty="0"/>
              <a:t> </a:t>
            </a:r>
            <a:r>
              <a:rPr lang="en-US" dirty="0" err="1"/>
              <a:t>gericht</a:t>
            </a:r>
            <a:r>
              <a:rPr lang="en-US" dirty="0"/>
              <a:t> </a:t>
            </a:r>
            <a:r>
              <a:rPr lang="en-US" dirty="0" err="1"/>
              <a:t>specifiek</a:t>
            </a:r>
            <a:r>
              <a:rPr lang="en-US" dirty="0"/>
              <a:t> op </a:t>
            </a:r>
            <a:r>
              <a:rPr lang="en-US" dirty="0" err="1"/>
              <a:t>onderwijs</a:t>
            </a:r>
            <a:r>
              <a:rPr lang="en-US" dirty="0"/>
              <a:t> is Impact at the Core. Impact at the Core is </a:t>
            </a:r>
            <a:r>
              <a:rPr lang="en-US" dirty="0" err="1"/>
              <a:t>gefinancieerd</a:t>
            </a:r>
            <a:r>
              <a:rPr lang="en-US" dirty="0"/>
              <a:t> door de </a:t>
            </a:r>
            <a:r>
              <a:rPr lang="en-US" dirty="0" err="1"/>
              <a:t>Hoger</a:t>
            </a:r>
            <a:r>
              <a:rPr lang="en-US" dirty="0"/>
              <a:t> </a:t>
            </a:r>
            <a:r>
              <a:rPr lang="en-US" dirty="0" err="1"/>
              <a:t>Onderwijs</a:t>
            </a:r>
            <a:r>
              <a:rPr lang="en-US" dirty="0"/>
              <a:t> </a:t>
            </a:r>
            <a:r>
              <a:rPr lang="en-US" dirty="0" err="1"/>
              <a:t>Kwaliteitsafspraken</a:t>
            </a:r>
            <a:r>
              <a:rPr lang="en-US" dirty="0"/>
              <a:t> op </a:t>
            </a:r>
            <a:r>
              <a:rPr lang="en-US" dirty="0" err="1"/>
              <a:t>centraal</a:t>
            </a:r>
            <a:r>
              <a:rPr lang="en-US" dirty="0"/>
              <a:t> </a:t>
            </a:r>
            <a:r>
              <a:rPr lang="en-US" dirty="0" err="1"/>
              <a:t>niveau</a:t>
            </a:r>
            <a:r>
              <a:rPr lang="en-US" dirty="0"/>
              <a:t> </a:t>
            </a:r>
            <a:r>
              <a:rPr lang="en-US" dirty="0" err="1"/>
              <a:t>en</a:t>
            </a:r>
            <a:r>
              <a:rPr lang="en-US" dirty="0"/>
              <a:t> </a:t>
            </a:r>
            <a:r>
              <a:rPr lang="en-US" dirty="0" err="1"/>
              <a:t>helpt</a:t>
            </a:r>
            <a:r>
              <a:rPr lang="en-US" dirty="0"/>
              <a:t> </a:t>
            </a:r>
            <a:r>
              <a:rPr lang="en-US" dirty="0" err="1"/>
              <a:t>daarom</a:t>
            </a:r>
            <a:r>
              <a:rPr lang="en-US" dirty="0"/>
              <a:t> </a:t>
            </a:r>
            <a:r>
              <a:rPr lang="en-US" dirty="0" err="1"/>
              <a:t>dus</a:t>
            </a:r>
            <a:r>
              <a:rPr lang="en-US" dirty="0"/>
              <a:t> alle </a:t>
            </a:r>
            <a:r>
              <a:rPr lang="en-US" dirty="0" err="1"/>
              <a:t>faculteiten</a:t>
            </a:r>
            <a:r>
              <a:rPr lang="en-US" dirty="0"/>
              <a:t>. De ‘</a:t>
            </a:r>
            <a:r>
              <a:rPr lang="en-US" dirty="0" err="1"/>
              <a:t>Verbinding</a:t>
            </a:r>
            <a:r>
              <a:rPr lang="en-US" dirty="0"/>
              <a:t> met de </a:t>
            </a:r>
            <a:r>
              <a:rPr lang="en-US" dirty="0" err="1"/>
              <a:t>maatschappij</a:t>
            </a:r>
            <a:r>
              <a:rPr lang="en-US" dirty="0"/>
              <a:t>’ </a:t>
            </a:r>
            <a:r>
              <a:rPr lang="en-US" dirty="0" err="1"/>
              <a:t>willen</a:t>
            </a:r>
            <a:r>
              <a:rPr lang="en-US" dirty="0"/>
              <a:t> </a:t>
            </a:r>
            <a:r>
              <a:rPr lang="en-US" dirty="0" err="1"/>
              <a:t>wij</a:t>
            </a:r>
            <a:r>
              <a:rPr lang="en-US" dirty="0"/>
              <a:t> </a:t>
            </a:r>
            <a:r>
              <a:rPr lang="en-US" dirty="0" err="1"/>
              <a:t>integreren</a:t>
            </a:r>
            <a:r>
              <a:rPr lang="en-US" dirty="0"/>
              <a:t> in het </a:t>
            </a:r>
            <a:r>
              <a:rPr lang="en-US" dirty="0" err="1"/>
              <a:t>onderwijs</a:t>
            </a:r>
            <a:r>
              <a:rPr lang="en-US" dirty="0"/>
              <a:t> door </a:t>
            </a:r>
            <a:r>
              <a:rPr lang="en-US" dirty="0" err="1"/>
              <a:t>middel</a:t>
            </a:r>
            <a:r>
              <a:rPr lang="en-US" dirty="0"/>
              <a:t> van wat </a:t>
            </a:r>
            <a:r>
              <a:rPr lang="en-US" dirty="0" err="1"/>
              <a:t>wij</a:t>
            </a:r>
            <a:r>
              <a:rPr lang="en-US" dirty="0"/>
              <a:t> impact-</a:t>
            </a:r>
            <a:r>
              <a:rPr lang="en-US" dirty="0" err="1"/>
              <a:t>gedreven</a:t>
            </a:r>
            <a:r>
              <a:rPr lang="en-US" dirty="0"/>
              <a:t> </a:t>
            </a:r>
            <a:r>
              <a:rPr lang="en-US" dirty="0" err="1"/>
              <a:t>onderwijs</a:t>
            </a:r>
            <a:r>
              <a:rPr lang="en-US" dirty="0"/>
              <a:t> </a:t>
            </a:r>
            <a:r>
              <a:rPr lang="en-US" dirty="0" err="1"/>
              <a:t>noemen</a:t>
            </a:r>
            <a:r>
              <a:rPr lang="en-US" dirty="0"/>
              <a:t>. Zo </a:t>
            </a:r>
            <a:r>
              <a:rPr lang="en-US" dirty="0" err="1"/>
              <a:t>hebben</a:t>
            </a:r>
            <a:r>
              <a:rPr lang="en-US" dirty="0"/>
              <a:t> </a:t>
            </a:r>
            <a:r>
              <a:rPr lang="en-US" dirty="0" err="1"/>
              <a:t>wij</a:t>
            </a:r>
            <a:r>
              <a:rPr lang="en-US" dirty="0"/>
              <a:t> </a:t>
            </a:r>
            <a:r>
              <a:rPr lang="en-US" dirty="0" err="1"/>
              <a:t>als</a:t>
            </a:r>
            <a:r>
              <a:rPr lang="en-US" dirty="0"/>
              <a:t> </a:t>
            </a:r>
            <a:r>
              <a:rPr lang="en-US" dirty="0" err="1"/>
              <a:t>doel</a:t>
            </a:r>
            <a:r>
              <a:rPr lang="en-US" dirty="0"/>
              <a:t> </a:t>
            </a:r>
            <a:r>
              <a:rPr lang="en-US" dirty="0" err="1"/>
              <a:t>dat</a:t>
            </a:r>
            <a:r>
              <a:rPr lang="en-US" dirty="0"/>
              <a:t> </a:t>
            </a:r>
            <a:r>
              <a:rPr lang="en-US" dirty="0" err="1"/>
              <a:t>onze</a:t>
            </a:r>
            <a:r>
              <a:rPr lang="en-US" dirty="0"/>
              <a:t> </a:t>
            </a:r>
            <a:r>
              <a:rPr lang="en-US" dirty="0" err="1"/>
              <a:t>onderwijs</a:t>
            </a:r>
            <a:r>
              <a:rPr lang="en-US" dirty="0"/>
              <a:t> </a:t>
            </a:r>
            <a:r>
              <a:rPr lang="en-US" dirty="0" err="1"/>
              <a:t>programmas</a:t>
            </a:r>
            <a:r>
              <a:rPr lang="en-US" dirty="0"/>
              <a:t> </a:t>
            </a:r>
            <a:r>
              <a:rPr lang="en-US" dirty="0" err="1"/>
              <a:t>een</a:t>
            </a:r>
            <a:r>
              <a:rPr lang="en-US" dirty="0"/>
              <a:t> impact </a:t>
            </a:r>
            <a:r>
              <a:rPr lang="en-US" dirty="0" err="1"/>
              <a:t>hebben</a:t>
            </a:r>
            <a:r>
              <a:rPr lang="en-US" dirty="0"/>
              <a:t> op </a:t>
            </a:r>
            <a:r>
              <a:rPr lang="en-US" dirty="0" err="1"/>
              <a:t>studenten</a:t>
            </a:r>
            <a:r>
              <a:rPr lang="en-US" dirty="0"/>
              <a:t>, </a:t>
            </a:r>
            <a:r>
              <a:rPr lang="en-US" dirty="0" err="1"/>
              <a:t>docenten</a:t>
            </a:r>
            <a:r>
              <a:rPr lang="en-US" dirty="0"/>
              <a:t> </a:t>
            </a:r>
            <a:r>
              <a:rPr lang="en-US" dirty="0" err="1"/>
              <a:t>en</a:t>
            </a:r>
            <a:r>
              <a:rPr lang="en-US" dirty="0"/>
              <a:t> de </a:t>
            </a:r>
            <a:r>
              <a:rPr lang="en-US" dirty="0" err="1"/>
              <a:t>buitenwereld</a:t>
            </a:r>
            <a:r>
              <a:rPr lang="en-US" dirty="0"/>
              <a:t>. </a:t>
            </a:r>
            <a:endParaRPr lang="nl-NL" dirty="0"/>
          </a:p>
        </p:txBody>
      </p:sp>
      <p:sp>
        <p:nvSpPr>
          <p:cNvPr id="4" name="Slide Number Placeholder 3"/>
          <p:cNvSpPr>
            <a:spLocks noGrp="1"/>
          </p:cNvSpPr>
          <p:nvPr>
            <p:ph type="sldNum" sz="quarter" idx="5"/>
          </p:nvPr>
        </p:nvSpPr>
        <p:spPr/>
        <p:txBody>
          <a:bodyPr/>
          <a:lstStyle/>
          <a:p>
            <a:fld id="{D8F57992-7A3C-41CC-88E8-4E18F06C7CDD}" type="slidenum">
              <a:rPr lang="nl-NL" smtClean="0"/>
              <a:t>2</a:t>
            </a:fld>
            <a:endParaRPr lang="nl-NL"/>
          </a:p>
        </p:txBody>
      </p:sp>
    </p:spTree>
    <p:extLst>
      <p:ext uri="{BB962C8B-B14F-4D97-AF65-F5344CB8AC3E}">
        <p14:creationId xmlns:p14="http://schemas.microsoft.com/office/powerpoint/2010/main" val="225880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De verbinding met de samenleving is dus DE rode draad en ook wat er van ons verwacht gaat worden van ons als Erasmus University, maar ook van alle NL universiteiten.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Maar wat is dit </a:t>
            </a:r>
            <a:r>
              <a:rPr lang="nl-NL" sz="1200" kern="1200" dirty="0" err="1">
                <a:solidFill>
                  <a:schemeClr val="tx1"/>
                </a:solidFill>
                <a:effectLst/>
                <a:latin typeface="+mn-lt"/>
                <a:ea typeface="+mn-ea"/>
                <a:cs typeface="+mn-cs"/>
              </a:rPr>
              <a:t>impactgedreven</a:t>
            </a:r>
            <a:r>
              <a:rPr lang="nl-NL" sz="1200" kern="1200" dirty="0">
                <a:solidFill>
                  <a:schemeClr val="tx1"/>
                </a:solidFill>
                <a:effectLst/>
                <a:latin typeface="+mn-lt"/>
                <a:ea typeface="+mn-ea"/>
                <a:cs typeface="+mn-cs"/>
              </a:rPr>
              <a:t> onderwijs en waarom is dat onze focus om dit te ontwikkelen en te ondersteunen? Allereerst willen we daarom samenvattend onderwijs ontwikkelen en ondersteunen waarin echte maatschappelijke problemen worden aangepakt (gerelateerd aan </a:t>
            </a:r>
            <a:r>
              <a:rPr lang="nl-NL" sz="1200" kern="1200" dirty="0" err="1">
                <a:solidFill>
                  <a:schemeClr val="tx1"/>
                </a:solidFill>
                <a:effectLst/>
                <a:latin typeface="+mn-lt"/>
                <a:ea typeface="+mn-ea"/>
                <a:cs typeface="+mn-cs"/>
              </a:rPr>
              <a:t>SDG's</a:t>
            </a:r>
            <a:r>
              <a:rPr lang="nl-NL" sz="1200" kern="1200" dirty="0">
                <a:solidFill>
                  <a:schemeClr val="tx1"/>
                </a:solidFill>
                <a:effectLst/>
                <a:latin typeface="+mn-lt"/>
                <a:ea typeface="+mn-ea"/>
                <a:cs typeface="+mn-cs"/>
              </a:rPr>
              <a:t>), waarin studenten met (bouwstenen van) een oplossing moeten komen, er een zekere interactie is met actoren die een probleem gebonden inzet en daarom is er aandacht voor het combineren van de overdracht van vakinhoudelijke inhoud met het aanleren van probleemoplossende vaardigheden.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Investeren in </a:t>
            </a:r>
            <a:r>
              <a:rPr lang="nl-NL" sz="1200" kern="1200" dirty="0" err="1">
                <a:solidFill>
                  <a:schemeClr val="tx1"/>
                </a:solidFill>
                <a:effectLst/>
                <a:latin typeface="+mn-lt"/>
                <a:ea typeface="+mn-ea"/>
                <a:cs typeface="+mn-cs"/>
              </a:rPr>
              <a:t>impactgedreven</a:t>
            </a:r>
            <a:r>
              <a:rPr lang="nl-NL" sz="1200" kern="1200" dirty="0">
                <a:solidFill>
                  <a:schemeClr val="tx1"/>
                </a:solidFill>
                <a:effectLst/>
                <a:latin typeface="+mn-lt"/>
                <a:ea typeface="+mn-ea"/>
                <a:cs typeface="+mn-cs"/>
              </a:rPr>
              <a:t> onderwijs heeft verschillende potentiële (bewezen) effecten. Het kan leiden tot een hogere kwaliteit van de output, het bevordert (interdisciplinaire) samenwerking, het biedt kansen voor professionalisering van docenten en verbetering van vaardigheden en competenties van studenten om hen voor te bereiden op de toekomst. Verder is bewezen dat het werken met echte problemen en het verantwoordelijk zijn voor het bedenken van toepasbare oplossingen in hoge mate bijdraagt ​​aan de intrinsieke motivatie van studenten om te investeren in hun persoonlijke ontwikkeling en academische studie.</a:t>
            </a:r>
            <a:endParaRPr lang="nl-NL" dirty="0"/>
          </a:p>
        </p:txBody>
      </p:sp>
      <p:sp>
        <p:nvSpPr>
          <p:cNvPr id="4" name="Slide Number Placeholder 3"/>
          <p:cNvSpPr>
            <a:spLocks noGrp="1"/>
          </p:cNvSpPr>
          <p:nvPr>
            <p:ph type="sldNum" sz="quarter" idx="5"/>
          </p:nvPr>
        </p:nvSpPr>
        <p:spPr/>
        <p:txBody>
          <a:bodyPr/>
          <a:lstStyle/>
          <a:p>
            <a:fld id="{D8F57992-7A3C-41CC-88E8-4E18F06C7CDD}" type="slidenum">
              <a:rPr lang="nl-NL" smtClean="0"/>
              <a:t>3</a:t>
            </a:fld>
            <a:endParaRPr lang="nl-NL"/>
          </a:p>
        </p:txBody>
      </p:sp>
    </p:spTree>
    <p:extLst>
      <p:ext uri="{BB962C8B-B14F-4D97-AF65-F5344CB8AC3E}">
        <p14:creationId xmlns:p14="http://schemas.microsoft.com/office/powerpoint/2010/main" val="130461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Maar hoe willen we die ambitie waarmaken? Om dit te bereiken hebben we een drieledige aanpak bedacht. We zien ze als “sporen” die elkaar aanvullen en versterken.</a:t>
            </a:r>
          </a:p>
          <a:p>
            <a:endParaRPr lang="nl-NL" dirty="0"/>
          </a:p>
          <a:p>
            <a:r>
              <a:rPr lang="nl-NL" dirty="0"/>
              <a:t>Ten eerste ontwikkelen we </a:t>
            </a:r>
            <a:r>
              <a:rPr lang="nl-NL" dirty="0" err="1"/>
              <a:t>evidence-based</a:t>
            </a:r>
            <a:r>
              <a:rPr lang="nl-NL" dirty="0"/>
              <a:t> impact gedreven onderwijs. Dit doen we door ofwel nieuwe vormen te ontwikkelen, maar vooral ook door bestaande praktijken te versterken en te ondersteunen. We erkennen de werkdruk van wetenschappelijk medewerkers al en daarom doen we iets wat nog niet echt gedaan was aan de EUR eerder; wij vergoeden de faculteit voor de tijd/salariskosten van de wetenschappelijk medewerker en de L&amp;I-functionaris die bij die faculteit werken om hun opleiding te ontwikkelen tot </a:t>
            </a:r>
            <a:r>
              <a:rPr lang="nl-NL" dirty="0" err="1"/>
              <a:t>impactgedreven</a:t>
            </a:r>
            <a:r>
              <a:rPr lang="nl-NL" dirty="0"/>
              <a:t> onderwijs.</a:t>
            </a:r>
          </a:p>
          <a:p>
            <a:endParaRPr lang="nl-NL" dirty="0"/>
          </a:p>
          <a:p>
            <a:r>
              <a:rPr lang="nl-NL" dirty="0"/>
              <a:t>Ten tweede ontwikkelen we een ondersteunende structuur om de implementatie te ondersteunen. Hierbij kun je denken aan een centraal stakeholdermanagementsysteem, een faciliteringstool voor projectmatig leren en ontwikkelen we in samenwerking met het CLI een professionaliseringstraject voor docenten aangezien het geven van dit type onderwijs ook echt wat anders verwacht van de docent. </a:t>
            </a:r>
          </a:p>
          <a:p>
            <a:endParaRPr lang="nl-NL" dirty="0"/>
          </a:p>
          <a:p>
            <a:r>
              <a:rPr lang="nl-NL" dirty="0"/>
              <a:t>Ten slotte zullen we een ecosysteem ontwikkelen om </a:t>
            </a:r>
            <a:r>
              <a:rPr lang="nl-NL" dirty="0" err="1"/>
              <a:t>Impactgedreven</a:t>
            </a:r>
            <a:r>
              <a:rPr lang="nl-NL" dirty="0"/>
              <a:t> onderwijs te versnellen</a:t>
            </a:r>
          </a:p>
          <a:p>
            <a:r>
              <a:rPr lang="nl-NL" dirty="0"/>
              <a:t>We bouwen aan een actieve community of </a:t>
            </a:r>
            <a:r>
              <a:rPr lang="nl-NL" dirty="0" err="1"/>
              <a:t>practice</a:t>
            </a:r>
            <a:r>
              <a:rPr lang="nl-NL" dirty="0"/>
              <a:t> gericht op </a:t>
            </a:r>
            <a:r>
              <a:rPr lang="nl-NL" dirty="0" err="1"/>
              <a:t>impactgedreven</a:t>
            </a:r>
            <a:r>
              <a:rPr lang="nl-NL" dirty="0"/>
              <a:t> onderwijs, organiseren we evenementen en symposia en creëren we een (online) kennisbank. Dit alles zodat we kennis en informatie over de campus zullen delen en verspreiden in plaats van op onze afzonderlijke faculteitseilanden te zijn, maar ook om onze inzichten te delen met de academische wereld en een internationaal voorbeeld te zijn.</a:t>
            </a:r>
          </a:p>
        </p:txBody>
      </p:sp>
      <p:sp>
        <p:nvSpPr>
          <p:cNvPr id="4" name="Slide Number Placeholder 3"/>
          <p:cNvSpPr>
            <a:spLocks noGrp="1"/>
          </p:cNvSpPr>
          <p:nvPr>
            <p:ph type="sldNum" sz="quarter" idx="5"/>
          </p:nvPr>
        </p:nvSpPr>
        <p:spPr/>
        <p:txBody>
          <a:bodyPr/>
          <a:lstStyle/>
          <a:p>
            <a:fld id="{D8F57992-7A3C-41CC-88E8-4E18F06C7CDD}" type="slidenum">
              <a:rPr lang="nl-NL" smtClean="0"/>
              <a:t>4</a:t>
            </a:fld>
            <a:endParaRPr lang="nl-NL"/>
          </a:p>
        </p:txBody>
      </p:sp>
    </p:spTree>
    <p:extLst>
      <p:ext uri="{BB962C8B-B14F-4D97-AF65-F5344CB8AC3E}">
        <p14:creationId xmlns:p14="http://schemas.microsoft.com/office/powerpoint/2010/main" val="38582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err="1"/>
              <a:t>Dit</a:t>
            </a:r>
            <a:r>
              <a:rPr lang="en-US" dirty="0"/>
              <a:t> type </a:t>
            </a:r>
            <a:r>
              <a:rPr lang="en-US" dirty="0" err="1"/>
              <a:t>onderwijs</a:t>
            </a:r>
            <a:r>
              <a:rPr lang="en-US" dirty="0"/>
              <a:t> </a:t>
            </a:r>
            <a:r>
              <a:rPr lang="en-US" dirty="0" err="1"/>
              <a:t>brengt</a:t>
            </a:r>
            <a:r>
              <a:rPr lang="en-US" dirty="0"/>
              <a:t> </a:t>
            </a:r>
            <a:r>
              <a:rPr lang="en-US" dirty="0" err="1"/>
              <a:t>uiteraard</a:t>
            </a:r>
            <a:r>
              <a:rPr lang="en-US" dirty="0"/>
              <a:t> </a:t>
            </a:r>
            <a:r>
              <a:rPr lang="en-US" dirty="0" err="1"/>
              <a:t>ook</a:t>
            </a:r>
            <a:r>
              <a:rPr lang="en-US" dirty="0"/>
              <a:t> </a:t>
            </a:r>
            <a:r>
              <a:rPr lang="en-US" dirty="0" err="1"/>
              <a:t>uitdagingen</a:t>
            </a:r>
            <a:r>
              <a:rPr lang="en-US" dirty="0"/>
              <a:t> met </a:t>
            </a:r>
            <a:r>
              <a:rPr lang="en-US" dirty="0" err="1"/>
              <a:t>zich</a:t>
            </a:r>
            <a:r>
              <a:rPr lang="en-US" dirty="0"/>
              <a:t> mee </a:t>
            </a:r>
            <a:r>
              <a:rPr lang="en-US" dirty="0" err="1"/>
              <a:t>voor</a:t>
            </a:r>
            <a:r>
              <a:rPr lang="en-US" dirty="0"/>
              <a:t> de docent, </a:t>
            </a:r>
            <a:r>
              <a:rPr lang="en-US" dirty="0" err="1"/>
              <a:t>immers</a:t>
            </a:r>
            <a:r>
              <a:rPr lang="en-US" dirty="0"/>
              <a:t> </a:t>
            </a:r>
            <a:r>
              <a:rPr lang="en-US" dirty="0" err="1"/>
              <a:t>krijgt</a:t>
            </a:r>
            <a:r>
              <a:rPr lang="en-US" dirty="0"/>
              <a:t> de docent </a:t>
            </a:r>
            <a:r>
              <a:rPr lang="en-US" dirty="0" err="1"/>
              <a:t>veelal</a:t>
            </a:r>
            <a:r>
              <a:rPr lang="en-US" dirty="0"/>
              <a:t> </a:t>
            </a:r>
            <a:r>
              <a:rPr lang="en-US" dirty="0" err="1"/>
              <a:t>een</a:t>
            </a:r>
            <a:r>
              <a:rPr lang="en-US" dirty="0"/>
              <a:t> </a:t>
            </a:r>
            <a:r>
              <a:rPr lang="en-US" dirty="0" err="1"/>
              <a:t>andere</a:t>
            </a:r>
            <a:r>
              <a:rPr lang="en-US" dirty="0"/>
              <a:t> </a:t>
            </a:r>
            <a:r>
              <a:rPr lang="en-US" dirty="0" err="1"/>
              <a:t>rol</a:t>
            </a:r>
            <a:r>
              <a:rPr lang="en-US" dirty="0"/>
              <a:t> </a:t>
            </a:r>
            <a:r>
              <a:rPr lang="en-US" dirty="0" err="1"/>
              <a:t>vaak</a:t>
            </a:r>
            <a:r>
              <a:rPr lang="en-US" dirty="0"/>
              <a:t> </a:t>
            </a:r>
            <a:r>
              <a:rPr lang="en-US" dirty="0" err="1"/>
              <a:t>namelijk</a:t>
            </a:r>
            <a:r>
              <a:rPr lang="en-US" dirty="0"/>
              <a:t> </a:t>
            </a:r>
            <a:r>
              <a:rPr lang="en-US" dirty="0" err="1"/>
              <a:t>een</a:t>
            </a:r>
            <a:r>
              <a:rPr lang="en-US" dirty="0"/>
              <a:t> </a:t>
            </a:r>
            <a:r>
              <a:rPr lang="en-US" dirty="0" err="1"/>
              <a:t>meer</a:t>
            </a:r>
            <a:r>
              <a:rPr lang="en-US" dirty="0"/>
              <a:t> </a:t>
            </a:r>
            <a:r>
              <a:rPr lang="en-US" dirty="0" err="1"/>
              <a:t>coachende</a:t>
            </a:r>
            <a:r>
              <a:rPr lang="en-US" dirty="0"/>
              <a:t> </a:t>
            </a:r>
            <a:r>
              <a:rPr lang="en-US" dirty="0" err="1"/>
              <a:t>en</a:t>
            </a:r>
            <a:r>
              <a:rPr lang="en-US" dirty="0"/>
              <a:t> </a:t>
            </a:r>
            <a:r>
              <a:rPr lang="en-US" dirty="0" err="1"/>
              <a:t>begeleidende</a:t>
            </a:r>
            <a:r>
              <a:rPr lang="en-US" dirty="0"/>
              <a:t> </a:t>
            </a:r>
            <a:r>
              <a:rPr lang="en-US" dirty="0" err="1"/>
              <a:t>rol</a:t>
            </a:r>
            <a:r>
              <a:rPr lang="en-US" dirty="0"/>
              <a:t>. </a:t>
            </a:r>
            <a:r>
              <a:rPr lang="en-US" dirty="0" err="1"/>
              <a:t>Daarbij</a:t>
            </a:r>
            <a:r>
              <a:rPr lang="en-US" dirty="0"/>
              <a:t> is het </a:t>
            </a:r>
            <a:r>
              <a:rPr lang="en-US" dirty="0" err="1"/>
              <a:t>ook</a:t>
            </a:r>
            <a:r>
              <a:rPr lang="en-US" dirty="0"/>
              <a:t> </a:t>
            </a:r>
            <a:r>
              <a:rPr lang="en-US" dirty="0" err="1"/>
              <a:t>nog</a:t>
            </a:r>
            <a:r>
              <a:rPr lang="en-US" dirty="0"/>
              <a:t> zo </a:t>
            </a:r>
            <a:r>
              <a:rPr lang="en-US" dirty="0" err="1"/>
              <a:t>dat</a:t>
            </a:r>
            <a:r>
              <a:rPr lang="en-US" dirty="0"/>
              <a:t> </a:t>
            </a:r>
            <a:r>
              <a:rPr lang="en-US" dirty="0" err="1"/>
              <a:t>docenten</a:t>
            </a:r>
            <a:r>
              <a:rPr lang="en-US" dirty="0"/>
              <a:t> </a:t>
            </a:r>
            <a:r>
              <a:rPr lang="en-US" dirty="0" err="1"/>
              <a:t>zich</a:t>
            </a:r>
            <a:r>
              <a:rPr lang="en-US" dirty="0"/>
              <a:t> </a:t>
            </a:r>
            <a:r>
              <a:rPr lang="en-US" dirty="0" err="1"/>
              <a:t>moeten</a:t>
            </a:r>
            <a:r>
              <a:rPr lang="en-US" dirty="0"/>
              <a:t> </a:t>
            </a:r>
            <a:r>
              <a:rPr lang="en-US" dirty="0" err="1"/>
              <a:t>ontwikkelen</a:t>
            </a:r>
            <a:r>
              <a:rPr lang="en-US" dirty="0"/>
              <a:t> in het </a:t>
            </a:r>
            <a:r>
              <a:rPr lang="en-US" dirty="0" err="1"/>
              <a:t>creeeren</a:t>
            </a:r>
            <a:r>
              <a:rPr lang="en-US" dirty="0"/>
              <a:t> </a:t>
            </a:r>
            <a:r>
              <a:rPr lang="en-US" dirty="0" err="1"/>
              <a:t>en</a:t>
            </a:r>
            <a:r>
              <a:rPr lang="en-US" dirty="0"/>
              <a:t> </a:t>
            </a:r>
            <a:r>
              <a:rPr lang="en-US" dirty="0" err="1"/>
              <a:t>uitvoeren</a:t>
            </a:r>
            <a:r>
              <a:rPr lang="en-US" dirty="0"/>
              <a:t> van </a:t>
            </a:r>
            <a:r>
              <a:rPr lang="en-US" dirty="0" err="1"/>
              <a:t>dit</a:t>
            </a:r>
            <a:r>
              <a:rPr lang="en-US" dirty="0"/>
              <a:t> type </a:t>
            </a:r>
            <a:r>
              <a:rPr lang="en-US" dirty="0" err="1"/>
              <a:t>onderwijs</a:t>
            </a:r>
            <a:r>
              <a:rPr lang="en-US" dirty="0"/>
              <a:t>. </a:t>
            </a:r>
            <a:r>
              <a:rPr lang="en-US" dirty="0" err="1"/>
              <a:t>Bij</a:t>
            </a:r>
            <a:r>
              <a:rPr lang="en-US" dirty="0"/>
              <a:t> de </a:t>
            </a:r>
            <a:r>
              <a:rPr lang="en-US" dirty="0" err="1"/>
              <a:t>onderwijs</a:t>
            </a:r>
            <a:r>
              <a:rPr lang="en-US" dirty="0"/>
              <a:t> </a:t>
            </a:r>
            <a:r>
              <a:rPr lang="en-US" dirty="0" err="1"/>
              <a:t>projecten</a:t>
            </a:r>
            <a:r>
              <a:rPr lang="en-US" dirty="0"/>
              <a:t> die </a:t>
            </a:r>
            <a:r>
              <a:rPr lang="en-US" dirty="0" err="1"/>
              <a:t>wij</a:t>
            </a:r>
            <a:r>
              <a:rPr lang="en-US" dirty="0"/>
              <a:t> </a:t>
            </a:r>
            <a:r>
              <a:rPr lang="en-US" dirty="0" err="1"/>
              <a:t>momenteel</a:t>
            </a:r>
            <a:r>
              <a:rPr lang="en-US" dirty="0"/>
              <a:t> </a:t>
            </a:r>
            <a:r>
              <a:rPr lang="en-US" dirty="0" err="1"/>
              <a:t>doen</a:t>
            </a:r>
            <a:r>
              <a:rPr lang="en-US" dirty="0"/>
              <a:t> </a:t>
            </a:r>
            <a:r>
              <a:rPr lang="en-US" dirty="0" err="1"/>
              <a:t>komen</a:t>
            </a:r>
            <a:r>
              <a:rPr lang="en-US" dirty="0"/>
              <a:t> er </a:t>
            </a:r>
            <a:r>
              <a:rPr lang="en-US" dirty="0" err="1"/>
              <a:t>ook</a:t>
            </a:r>
            <a:r>
              <a:rPr lang="en-US" dirty="0"/>
              <a:t> </a:t>
            </a:r>
            <a:r>
              <a:rPr lang="en-US" dirty="0" err="1"/>
              <a:t>bepaalde</a:t>
            </a:r>
            <a:r>
              <a:rPr lang="en-US" dirty="0"/>
              <a:t> bottlenecks </a:t>
            </a:r>
            <a:r>
              <a:rPr lang="en-US" dirty="0" err="1"/>
              <a:t>terug</a:t>
            </a:r>
            <a:r>
              <a:rPr lang="en-US" dirty="0"/>
              <a:t> </a:t>
            </a:r>
            <a:r>
              <a:rPr lang="en-US" dirty="0" err="1"/>
              <a:t>bij</a:t>
            </a:r>
            <a:r>
              <a:rPr lang="en-US" dirty="0"/>
              <a:t> de </a:t>
            </a:r>
            <a:r>
              <a:rPr lang="en-US" dirty="0" err="1"/>
              <a:t>docenten</a:t>
            </a:r>
            <a:r>
              <a:rPr lang="en-US" dirty="0"/>
              <a:t> </a:t>
            </a:r>
            <a:r>
              <a:rPr lang="en-US" dirty="0" err="1"/>
              <a:t>en</a:t>
            </a:r>
            <a:r>
              <a:rPr lang="en-US" dirty="0"/>
              <a:t> het is </a:t>
            </a:r>
            <a:r>
              <a:rPr lang="en-US" dirty="0" err="1"/>
              <a:t>belangrijk</a:t>
            </a:r>
            <a:r>
              <a:rPr lang="en-US" dirty="0"/>
              <a:t> </a:t>
            </a:r>
            <a:r>
              <a:rPr lang="en-US" dirty="0" err="1"/>
              <a:t>deze</a:t>
            </a:r>
            <a:r>
              <a:rPr lang="en-US" dirty="0"/>
              <a:t> vast te </a:t>
            </a:r>
            <a:r>
              <a:rPr lang="en-US" dirty="0" err="1"/>
              <a:t>leggen</a:t>
            </a:r>
            <a:r>
              <a:rPr lang="en-US" dirty="0"/>
              <a:t> </a:t>
            </a:r>
            <a:r>
              <a:rPr lang="en-US" dirty="0" err="1"/>
              <a:t>binnen</a:t>
            </a:r>
            <a:r>
              <a:rPr lang="en-US" dirty="0"/>
              <a:t> </a:t>
            </a:r>
            <a:r>
              <a:rPr lang="en-US" dirty="0" err="1"/>
              <a:t>een</a:t>
            </a:r>
            <a:r>
              <a:rPr lang="en-US" dirty="0"/>
              <a:t> </a:t>
            </a:r>
            <a:r>
              <a:rPr lang="en-US" dirty="0" err="1"/>
              <a:t>docenprofessionaliserings</a:t>
            </a:r>
            <a:r>
              <a:rPr lang="en-US" dirty="0"/>
              <a:t> </a:t>
            </a:r>
            <a:r>
              <a:rPr lang="en-US" dirty="0" err="1"/>
              <a:t>traject</a:t>
            </a:r>
            <a:r>
              <a:rPr lang="en-US" dirty="0"/>
              <a:t>. </a:t>
            </a:r>
            <a:r>
              <a:rPr lang="en-US" dirty="0" err="1"/>
              <a:t>Vragen</a:t>
            </a:r>
            <a:r>
              <a:rPr lang="en-US" dirty="0"/>
              <a:t> die </a:t>
            </a:r>
            <a:r>
              <a:rPr lang="en-US" dirty="0" err="1"/>
              <a:t>een</a:t>
            </a:r>
            <a:r>
              <a:rPr lang="en-US" dirty="0"/>
              <a:t> </a:t>
            </a:r>
            <a:r>
              <a:rPr lang="en-US" dirty="0" err="1"/>
              <a:t>grote</a:t>
            </a:r>
            <a:r>
              <a:rPr lang="en-US" dirty="0"/>
              <a:t> </a:t>
            </a:r>
            <a:r>
              <a:rPr lang="en-US" dirty="0" err="1"/>
              <a:t>rol</a:t>
            </a:r>
            <a:r>
              <a:rPr lang="en-US" dirty="0"/>
              <a:t> </a:t>
            </a:r>
            <a:r>
              <a:rPr lang="en-US" dirty="0" err="1"/>
              <a:t>spelen</a:t>
            </a:r>
            <a:r>
              <a:rPr lang="en-US" dirty="0"/>
              <a:t> </a:t>
            </a:r>
            <a:r>
              <a:rPr lang="en-US" dirty="0" err="1"/>
              <a:t>zijn</a:t>
            </a:r>
            <a:r>
              <a:rPr lang="en-US" dirty="0"/>
              <a:t> </a:t>
            </a:r>
            <a:r>
              <a:rPr lang="en-US" dirty="0" err="1"/>
              <a:t>bijvoorbeeld</a:t>
            </a:r>
            <a:r>
              <a:rPr lang="en-US" dirty="0"/>
              <a:t> de </a:t>
            </a:r>
            <a:r>
              <a:rPr lang="en-US" dirty="0" err="1"/>
              <a:t>onzekerheid</a:t>
            </a:r>
            <a:r>
              <a:rPr lang="en-US" dirty="0"/>
              <a:t> met de </a:t>
            </a:r>
            <a:r>
              <a:rPr lang="en-US" dirty="0" err="1"/>
              <a:t>meer</a:t>
            </a:r>
            <a:r>
              <a:rPr lang="en-US" dirty="0"/>
              <a:t> open </a:t>
            </a:r>
            <a:r>
              <a:rPr lang="en-US" dirty="0" err="1"/>
              <a:t>leeromgeving</a:t>
            </a:r>
            <a:r>
              <a:rPr lang="en-US" dirty="0"/>
              <a:t>, hoe </a:t>
            </a:r>
            <a:r>
              <a:rPr lang="en-US" dirty="0" err="1"/>
              <a:t>ze</a:t>
            </a:r>
            <a:r>
              <a:rPr lang="en-US" dirty="0"/>
              <a:t> </a:t>
            </a:r>
            <a:r>
              <a:rPr lang="en-US" dirty="0" err="1"/>
              <a:t>zo’n</a:t>
            </a:r>
            <a:r>
              <a:rPr lang="en-US" dirty="0"/>
              <a:t> </a:t>
            </a:r>
            <a:r>
              <a:rPr lang="en-US" dirty="0" err="1"/>
              <a:t>vak</a:t>
            </a:r>
            <a:r>
              <a:rPr lang="en-US" dirty="0"/>
              <a:t> </a:t>
            </a:r>
            <a:r>
              <a:rPr lang="en-US" dirty="0" err="1"/>
              <a:t>organiseren</a:t>
            </a:r>
            <a:r>
              <a:rPr lang="en-US" dirty="0"/>
              <a:t> </a:t>
            </a:r>
            <a:r>
              <a:rPr lang="en-US" dirty="0" err="1"/>
              <a:t>en</a:t>
            </a:r>
            <a:r>
              <a:rPr lang="en-US" dirty="0"/>
              <a:t> </a:t>
            </a:r>
            <a:r>
              <a:rPr lang="en-US" dirty="0" err="1"/>
              <a:t>beoordelen</a:t>
            </a:r>
            <a:r>
              <a:rPr lang="en-US" dirty="0"/>
              <a:t>, maar </a:t>
            </a:r>
            <a:r>
              <a:rPr lang="en-US" dirty="0" err="1"/>
              <a:t>ook</a:t>
            </a:r>
            <a:r>
              <a:rPr lang="en-US" dirty="0"/>
              <a:t> wat </a:t>
            </a:r>
            <a:r>
              <a:rPr lang="en-US" dirty="0" err="1"/>
              <a:t>nou</a:t>
            </a:r>
            <a:r>
              <a:rPr lang="en-US" dirty="0"/>
              <a:t> </a:t>
            </a:r>
            <a:r>
              <a:rPr lang="en-US" dirty="0" err="1"/>
              <a:t>precies</a:t>
            </a:r>
            <a:r>
              <a:rPr lang="en-US" dirty="0"/>
              <a:t> de </a:t>
            </a:r>
            <a:r>
              <a:rPr lang="en-US" dirty="0" err="1"/>
              <a:t>nieuwe</a:t>
            </a:r>
            <a:r>
              <a:rPr lang="en-US" dirty="0"/>
              <a:t> </a:t>
            </a:r>
            <a:r>
              <a:rPr lang="en-US" dirty="0" err="1"/>
              <a:t>rol</a:t>
            </a:r>
            <a:r>
              <a:rPr lang="en-US" dirty="0"/>
              <a:t> is </a:t>
            </a:r>
            <a:r>
              <a:rPr lang="en-US" dirty="0" err="1"/>
              <a:t>en</a:t>
            </a:r>
            <a:r>
              <a:rPr lang="en-US" dirty="0"/>
              <a:t> hoe </a:t>
            </a:r>
            <a:r>
              <a:rPr lang="en-US" dirty="0" err="1"/>
              <a:t>ze</a:t>
            </a:r>
            <a:r>
              <a:rPr lang="en-US" dirty="0"/>
              <a:t> het </a:t>
            </a:r>
            <a:r>
              <a:rPr lang="en-US" dirty="0" err="1"/>
              <a:t>beste</a:t>
            </a:r>
            <a:r>
              <a:rPr lang="en-US" dirty="0"/>
              <a:t> </a:t>
            </a:r>
            <a:r>
              <a:rPr lang="en-US" dirty="0" err="1"/>
              <a:t>dit</a:t>
            </a:r>
            <a:r>
              <a:rPr lang="en-US" dirty="0"/>
              <a:t> </a:t>
            </a:r>
            <a:r>
              <a:rPr lang="en-US" dirty="0" err="1"/>
              <a:t>kunnen</a:t>
            </a:r>
            <a:r>
              <a:rPr lang="en-US" dirty="0"/>
              <a:t> </a:t>
            </a:r>
            <a:r>
              <a:rPr lang="en-US" dirty="0" err="1"/>
              <a:t>faciliteren</a:t>
            </a:r>
            <a:r>
              <a:rPr lang="en-US" dirty="0"/>
              <a:t>. </a:t>
            </a:r>
            <a:r>
              <a:rPr lang="en-US" dirty="0" err="1"/>
              <a:t>Daarbij</a:t>
            </a:r>
            <a:r>
              <a:rPr lang="en-US" dirty="0"/>
              <a:t> </a:t>
            </a:r>
            <a:r>
              <a:rPr lang="en-US" dirty="0" err="1"/>
              <a:t>werk</a:t>
            </a:r>
            <a:r>
              <a:rPr lang="en-US" dirty="0"/>
              <a:t> je </a:t>
            </a:r>
            <a:r>
              <a:rPr lang="en-US" dirty="0" err="1"/>
              <a:t>natuurlijk</a:t>
            </a:r>
            <a:r>
              <a:rPr lang="en-US" dirty="0"/>
              <a:t> </a:t>
            </a:r>
            <a:r>
              <a:rPr lang="en-US" dirty="0" err="1"/>
              <a:t>ook</a:t>
            </a:r>
            <a:r>
              <a:rPr lang="en-US" dirty="0"/>
              <a:t> </a:t>
            </a:r>
            <a:r>
              <a:rPr lang="en-US" dirty="0" err="1"/>
              <a:t>veel</a:t>
            </a:r>
            <a:r>
              <a:rPr lang="en-US" dirty="0"/>
              <a:t> </a:t>
            </a:r>
            <a:r>
              <a:rPr lang="en-US" dirty="0" err="1"/>
              <a:t>vaker</a:t>
            </a:r>
            <a:r>
              <a:rPr lang="en-US" dirty="0"/>
              <a:t> met </a:t>
            </a:r>
            <a:r>
              <a:rPr lang="en-US" dirty="0" err="1"/>
              <a:t>actoren</a:t>
            </a:r>
            <a:r>
              <a:rPr lang="en-US" dirty="0"/>
              <a:t> </a:t>
            </a:r>
            <a:r>
              <a:rPr lang="en-US" dirty="0" err="1"/>
              <a:t>uit</a:t>
            </a:r>
            <a:r>
              <a:rPr lang="en-US" dirty="0"/>
              <a:t> de </a:t>
            </a:r>
            <a:r>
              <a:rPr lang="en-US" dirty="0" err="1"/>
              <a:t>maatschappij</a:t>
            </a:r>
            <a:r>
              <a:rPr lang="en-US" dirty="0"/>
              <a:t>, </a:t>
            </a:r>
            <a:r>
              <a:rPr lang="en-US" dirty="0" err="1"/>
              <a:t>iets</a:t>
            </a:r>
            <a:r>
              <a:rPr lang="en-US" dirty="0"/>
              <a:t> wat </a:t>
            </a:r>
            <a:r>
              <a:rPr lang="en-US" dirty="0" err="1"/>
              <a:t>ook</a:t>
            </a:r>
            <a:r>
              <a:rPr lang="en-US" dirty="0"/>
              <a:t> </a:t>
            </a:r>
            <a:r>
              <a:rPr lang="en-US" dirty="0" err="1"/>
              <a:t>vaak</a:t>
            </a:r>
            <a:r>
              <a:rPr lang="en-US" dirty="0"/>
              <a:t> </a:t>
            </a:r>
            <a:r>
              <a:rPr lang="en-US" dirty="0" err="1"/>
              <a:t>nieuw</a:t>
            </a:r>
            <a:r>
              <a:rPr lang="en-US" dirty="0"/>
              <a:t> is </a:t>
            </a:r>
            <a:r>
              <a:rPr lang="en-US" dirty="0" err="1"/>
              <a:t>voor</a:t>
            </a:r>
            <a:r>
              <a:rPr lang="en-US" dirty="0"/>
              <a:t> </a:t>
            </a:r>
            <a:r>
              <a:rPr lang="en-US" dirty="0" err="1"/>
              <a:t>docenten</a:t>
            </a:r>
            <a:r>
              <a:rPr lang="en-US" dirty="0"/>
              <a:t>. </a:t>
            </a:r>
            <a:r>
              <a:rPr lang="en-US" dirty="0" err="1"/>
              <a:t>Wij</a:t>
            </a:r>
            <a:r>
              <a:rPr lang="en-US" dirty="0"/>
              <a:t> </a:t>
            </a:r>
            <a:r>
              <a:rPr lang="en-US" dirty="0" err="1"/>
              <a:t>zijn</a:t>
            </a:r>
            <a:r>
              <a:rPr lang="en-US" dirty="0"/>
              <a:t> </a:t>
            </a:r>
            <a:r>
              <a:rPr lang="en-US" dirty="0" err="1"/>
              <a:t>daarom</a:t>
            </a:r>
            <a:r>
              <a:rPr lang="en-US" dirty="0"/>
              <a:t> </a:t>
            </a:r>
            <a:r>
              <a:rPr lang="en-US" dirty="0" err="1"/>
              <a:t>een</a:t>
            </a:r>
            <a:r>
              <a:rPr lang="en-US" dirty="0"/>
              <a:t> </a:t>
            </a:r>
            <a:r>
              <a:rPr lang="en-US" dirty="0" err="1"/>
              <a:t>zogenaamde</a:t>
            </a:r>
            <a:r>
              <a:rPr lang="en-US" dirty="0"/>
              <a:t> </a:t>
            </a:r>
            <a:r>
              <a:rPr lang="en-US" dirty="0" err="1"/>
              <a:t>microlab</a:t>
            </a:r>
            <a:r>
              <a:rPr lang="en-US" dirty="0"/>
              <a:t> </a:t>
            </a:r>
            <a:r>
              <a:rPr lang="en-US" dirty="0" err="1"/>
              <a:t>aan</a:t>
            </a:r>
            <a:r>
              <a:rPr lang="en-US" dirty="0"/>
              <a:t> het </a:t>
            </a:r>
            <a:r>
              <a:rPr lang="en-US" dirty="0" err="1"/>
              <a:t>maken</a:t>
            </a:r>
            <a:r>
              <a:rPr lang="en-US" dirty="0"/>
              <a:t> </a:t>
            </a:r>
            <a:r>
              <a:rPr lang="en-US" dirty="0" err="1"/>
              <a:t>binnen</a:t>
            </a:r>
            <a:r>
              <a:rPr lang="en-US" dirty="0"/>
              <a:t> </a:t>
            </a:r>
            <a:r>
              <a:rPr lang="en-US" dirty="0" err="1"/>
              <a:t>onze</a:t>
            </a:r>
            <a:r>
              <a:rPr lang="en-US" dirty="0"/>
              <a:t> Community of Learning and Innovation, </a:t>
            </a:r>
            <a:r>
              <a:rPr lang="en-US" dirty="0" err="1"/>
              <a:t>dit</a:t>
            </a:r>
            <a:r>
              <a:rPr lang="en-US" dirty="0"/>
              <a:t> </a:t>
            </a:r>
            <a:r>
              <a:rPr lang="en-US" dirty="0" err="1"/>
              <a:t>microlab</a:t>
            </a:r>
            <a:r>
              <a:rPr lang="en-US" dirty="0"/>
              <a:t> is </a:t>
            </a:r>
            <a:r>
              <a:rPr lang="en-US" dirty="0" err="1"/>
              <a:t>een</a:t>
            </a:r>
            <a:r>
              <a:rPr lang="en-US" dirty="0"/>
              <a:t> </a:t>
            </a:r>
            <a:r>
              <a:rPr lang="en-US" dirty="0" err="1"/>
              <a:t>docentprofessionaliseringstraject</a:t>
            </a:r>
            <a:r>
              <a:rPr lang="en-US" dirty="0"/>
              <a:t> </a:t>
            </a:r>
            <a:r>
              <a:rPr lang="en-US" dirty="0" err="1"/>
              <a:t>en</a:t>
            </a:r>
            <a:r>
              <a:rPr lang="en-US" dirty="0"/>
              <a:t> </a:t>
            </a:r>
            <a:r>
              <a:rPr lang="en-US" dirty="0" err="1"/>
              <a:t>zal</a:t>
            </a:r>
            <a:r>
              <a:rPr lang="en-US" dirty="0"/>
              <a:t> </a:t>
            </a:r>
            <a:r>
              <a:rPr lang="en-US" dirty="0" err="1"/>
              <a:t>zich</a:t>
            </a:r>
            <a:r>
              <a:rPr lang="en-US" dirty="0"/>
              <a:t> </a:t>
            </a:r>
            <a:r>
              <a:rPr lang="en-US" dirty="0" err="1"/>
              <a:t>focusen</a:t>
            </a:r>
            <a:r>
              <a:rPr lang="en-US" dirty="0"/>
              <a:t> op het design, </a:t>
            </a:r>
            <a:r>
              <a:rPr lang="en-US" dirty="0" err="1"/>
              <a:t>faciliteren</a:t>
            </a:r>
            <a:r>
              <a:rPr lang="en-US" dirty="0"/>
              <a:t> </a:t>
            </a:r>
            <a:r>
              <a:rPr lang="en-US" dirty="0" err="1"/>
              <a:t>en</a:t>
            </a:r>
            <a:r>
              <a:rPr lang="en-US" dirty="0"/>
              <a:t> </a:t>
            </a:r>
            <a:r>
              <a:rPr lang="en-US" dirty="0" err="1"/>
              <a:t>begeleiden</a:t>
            </a:r>
            <a:r>
              <a:rPr lang="en-US" dirty="0"/>
              <a:t> </a:t>
            </a:r>
            <a:r>
              <a:rPr lang="en-US" dirty="0" err="1"/>
              <a:t>en</a:t>
            </a:r>
            <a:r>
              <a:rPr lang="en-US" dirty="0"/>
              <a:t> </a:t>
            </a:r>
            <a:r>
              <a:rPr lang="en-US" dirty="0" err="1"/>
              <a:t>beoordelen</a:t>
            </a:r>
            <a:r>
              <a:rPr lang="en-US" dirty="0"/>
              <a:t> van impact </a:t>
            </a:r>
            <a:r>
              <a:rPr lang="en-US" dirty="0" err="1"/>
              <a:t>gedreven</a:t>
            </a:r>
            <a:r>
              <a:rPr lang="en-US" dirty="0"/>
              <a:t> </a:t>
            </a:r>
            <a:r>
              <a:rPr lang="en-US" dirty="0" err="1"/>
              <a:t>onderwijs</a:t>
            </a:r>
            <a:r>
              <a:rPr lang="en-US" dirty="0"/>
              <a:t>. </a:t>
            </a:r>
            <a:r>
              <a:rPr lang="en-US" dirty="0" err="1"/>
              <a:t>Uiteraard</a:t>
            </a:r>
            <a:r>
              <a:rPr lang="en-US" dirty="0"/>
              <a:t> is het </a:t>
            </a:r>
            <a:r>
              <a:rPr lang="en-US" dirty="0" err="1"/>
              <a:t>ook</a:t>
            </a:r>
            <a:r>
              <a:rPr lang="en-US" dirty="0"/>
              <a:t> </a:t>
            </a:r>
            <a:r>
              <a:rPr lang="en-US" dirty="0" err="1"/>
              <a:t>belangrijk</a:t>
            </a:r>
            <a:r>
              <a:rPr lang="en-US" dirty="0"/>
              <a:t> </a:t>
            </a:r>
            <a:r>
              <a:rPr lang="en-US" dirty="0" err="1"/>
              <a:t>dit</a:t>
            </a:r>
            <a:r>
              <a:rPr lang="en-US" dirty="0"/>
              <a:t> op den </a:t>
            </a:r>
            <a:r>
              <a:rPr lang="en-US" dirty="0" err="1"/>
              <a:t>duur</a:t>
            </a:r>
            <a:r>
              <a:rPr lang="en-US" dirty="0"/>
              <a:t> </a:t>
            </a:r>
            <a:r>
              <a:rPr lang="en-US" dirty="0" err="1"/>
              <a:t>meer</a:t>
            </a:r>
            <a:r>
              <a:rPr lang="en-US" dirty="0"/>
              <a:t> te </a:t>
            </a:r>
            <a:r>
              <a:rPr lang="en-US" dirty="0" err="1"/>
              <a:t>verweven</a:t>
            </a:r>
            <a:r>
              <a:rPr lang="en-US" dirty="0"/>
              <a:t> met de BKO </a:t>
            </a:r>
            <a:r>
              <a:rPr lang="en-US" dirty="0" err="1"/>
              <a:t>en</a:t>
            </a:r>
            <a:r>
              <a:rPr lang="en-US" dirty="0"/>
              <a:t> SKO </a:t>
            </a:r>
            <a:r>
              <a:rPr lang="en-US" dirty="0" err="1"/>
              <a:t>zodat</a:t>
            </a:r>
            <a:r>
              <a:rPr lang="en-US" dirty="0"/>
              <a:t> </a:t>
            </a:r>
            <a:r>
              <a:rPr lang="en-US" dirty="0" err="1"/>
              <a:t>elke</a:t>
            </a:r>
            <a:r>
              <a:rPr lang="en-US" dirty="0"/>
              <a:t> docent </a:t>
            </a:r>
            <a:r>
              <a:rPr lang="en-US" dirty="0" err="1"/>
              <a:t>een</a:t>
            </a:r>
            <a:r>
              <a:rPr lang="en-US" dirty="0"/>
              <a:t> </a:t>
            </a:r>
            <a:r>
              <a:rPr lang="en-US" dirty="0" err="1"/>
              <a:t>bepaalde</a:t>
            </a:r>
            <a:r>
              <a:rPr lang="en-US" dirty="0"/>
              <a:t> basis met </a:t>
            </a:r>
            <a:r>
              <a:rPr lang="en-US" dirty="0" err="1"/>
              <a:t>zich</a:t>
            </a:r>
            <a:r>
              <a:rPr lang="en-US" dirty="0"/>
              <a:t> </a:t>
            </a:r>
            <a:r>
              <a:rPr lang="en-US" dirty="0" err="1"/>
              <a:t>meebrengt</a:t>
            </a:r>
            <a:r>
              <a:rPr lang="en-US" dirty="0"/>
              <a:t>. </a:t>
            </a:r>
          </a:p>
          <a:p>
            <a:pPr marL="0" indent="0">
              <a:buFontTx/>
              <a:buNone/>
            </a:pPr>
            <a:endParaRPr lang="en-US" dirty="0"/>
          </a:p>
          <a:p>
            <a:pPr marL="0" indent="0">
              <a:buFontTx/>
              <a:buNone/>
            </a:pPr>
            <a:r>
              <a:rPr lang="en-US" dirty="0"/>
              <a:t>Ook </a:t>
            </a:r>
            <a:r>
              <a:rPr lang="en-US" dirty="0" err="1"/>
              <a:t>speelt</a:t>
            </a:r>
            <a:r>
              <a:rPr lang="en-US" dirty="0"/>
              <a:t> </a:t>
            </a:r>
            <a:r>
              <a:rPr lang="en-US" dirty="0" err="1"/>
              <a:t>Erkennen</a:t>
            </a:r>
            <a:r>
              <a:rPr lang="en-US" dirty="0"/>
              <a:t> &amp; </a:t>
            </a:r>
            <a:r>
              <a:rPr lang="en-US" dirty="0" err="1"/>
              <a:t>waarderen</a:t>
            </a:r>
            <a:r>
              <a:rPr lang="en-US" dirty="0"/>
              <a:t> </a:t>
            </a:r>
            <a:r>
              <a:rPr lang="en-US" dirty="0" err="1"/>
              <a:t>een</a:t>
            </a:r>
            <a:r>
              <a:rPr lang="en-US" dirty="0"/>
              <a:t> </a:t>
            </a:r>
            <a:r>
              <a:rPr lang="en-US" dirty="0" err="1"/>
              <a:t>grote</a:t>
            </a:r>
            <a:r>
              <a:rPr lang="en-US" dirty="0"/>
              <a:t> </a:t>
            </a:r>
            <a:r>
              <a:rPr lang="en-US" dirty="0" err="1"/>
              <a:t>rol</a:t>
            </a:r>
            <a:r>
              <a:rPr lang="en-US" dirty="0"/>
              <a:t>, </a:t>
            </a:r>
            <a:r>
              <a:rPr lang="en-US" dirty="0" err="1"/>
              <a:t>immers</a:t>
            </a:r>
            <a:r>
              <a:rPr lang="en-US" dirty="0"/>
              <a:t> </a:t>
            </a:r>
            <a:r>
              <a:rPr lang="en-US" dirty="0" err="1"/>
              <a:t>willen</a:t>
            </a:r>
            <a:r>
              <a:rPr lang="en-US" dirty="0"/>
              <a:t> we </a:t>
            </a:r>
            <a:r>
              <a:rPr lang="en-US" dirty="0" err="1"/>
              <a:t>ook</a:t>
            </a:r>
            <a:r>
              <a:rPr lang="en-US" dirty="0"/>
              <a:t> </a:t>
            </a:r>
            <a:r>
              <a:rPr lang="en-US" dirty="0" err="1"/>
              <a:t>stimuleren</a:t>
            </a:r>
            <a:r>
              <a:rPr lang="en-US" dirty="0"/>
              <a:t> </a:t>
            </a:r>
            <a:r>
              <a:rPr lang="en-US" dirty="0" err="1"/>
              <a:t>dat</a:t>
            </a:r>
            <a:r>
              <a:rPr lang="en-US" dirty="0"/>
              <a:t> </a:t>
            </a:r>
            <a:r>
              <a:rPr lang="en-US" dirty="0" err="1"/>
              <a:t>docenten</a:t>
            </a:r>
            <a:r>
              <a:rPr lang="en-US" dirty="0"/>
              <a:t> </a:t>
            </a:r>
            <a:r>
              <a:rPr lang="en-US" dirty="0" err="1"/>
              <a:t>meer</a:t>
            </a:r>
            <a:r>
              <a:rPr lang="en-US" dirty="0"/>
              <a:t> </a:t>
            </a:r>
            <a:r>
              <a:rPr lang="en-US" dirty="0" err="1"/>
              <a:t>samenwerken</a:t>
            </a:r>
            <a:r>
              <a:rPr lang="en-US" dirty="0"/>
              <a:t> met de </a:t>
            </a:r>
            <a:r>
              <a:rPr lang="en-US" dirty="0" err="1"/>
              <a:t>maatschappij</a:t>
            </a:r>
            <a:r>
              <a:rPr lang="en-US" dirty="0"/>
              <a:t>. De focus lag in het begin </a:t>
            </a:r>
            <a:r>
              <a:rPr lang="en-US" dirty="0" err="1"/>
              <a:t>veelal</a:t>
            </a:r>
            <a:r>
              <a:rPr lang="en-US" dirty="0"/>
              <a:t> op </a:t>
            </a:r>
            <a:r>
              <a:rPr lang="en-US" dirty="0" err="1"/>
              <a:t>onderzoek</a:t>
            </a:r>
            <a:r>
              <a:rPr lang="en-US" dirty="0"/>
              <a:t>, </a:t>
            </a:r>
            <a:r>
              <a:rPr lang="en-US" dirty="0" err="1"/>
              <a:t>echter</a:t>
            </a:r>
            <a:r>
              <a:rPr lang="en-US" dirty="0"/>
              <a:t> </a:t>
            </a:r>
            <a:r>
              <a:rPr lang="en-US" dirty="0" err="1"/>
              <a:t>hebben</a:t>
            </a:r>
            <a:r>
              <a:rPr lang="en-US" dirty="0"/>
              <a:t> </a:t>
            </a:r>
            <a:r>
              <a:rPr lang="en-US" dirty="0" err="1"/>
              <a:t>wij</a:t>
            </a:r>
            <a:r>
              <a:rPr lang="en-US" dirty="0"/>
              <a:t> </a:t>
            </a:r>
            <a:r>
              <a:rPr lang="en-US" dirty="0" err="1"/>
              <a:t>ons</a:t>
            </a:r>
            <a:r>
              <a:rPr lang="en-US" dirty="0"/>
              <a:t> </a:t>
            </a:r>
            <a:r>
              <a:rPr lang="en-US" dirty="0" err="1"/>
              <a:t>als</a:t>
            </a:r>
            <a:r>
              <a:rPr lang="en-US" dirty="0"/>
              <a:t> </a:t>
            </a:r>
            <a:r>
              <a:rPr lang="en-US" dirty="0" err="1"/>
              <a:t>programma</a:t>
            </a:r>
            <a:r>
              <a:rPr lang="en-US" dirty="0"/>
              <a:t> </a:t>
            </a:r>
            <a:r>
              <a:rPr lang="en-US" dirty="0" err="1"/>
              <a:t>ook</a:t>
            </a:r>
            <a:r>
              <a:rPr lang="en-US" dirty="0"/>
              <a:t> hard </a:t>
            </a:r>
            <a:r>
              <a:rPr lang="en-US" dirty="0" err="1"/>
              <a:t>gemaakt</a:t>
            </a:r>
            <a:r>
              <a:rPr lang="en-US" dirty="0"/>
              <a:t> om </a:t>
            </a:r>
            <a:r>
              <a:rPr lang="en-US" dirty="0" err="1"/>
              <a:t>onderwijs</a:t>
            </a:r>
            <a:r>
              <a:rPr lang="en-US" dirty="0"/>
              <a:t> </a:t>
            </a:r>
            <a:r>
              <a:rPr lang="en-US" dirty="0" err="1"/>
              <a:t>een</a:t>
            </a:r>
            <a:r>
              <a:rPr lang="en-US" dirty="0"/>
              <a:t> </a:t>
            </a:r>
            <a:r>
              <a:rPr lang="en-US" dirty="0" err="1"/>
              <a:t>belangrijke</a:t>
            </a:r>
            <a:r>
              <a:rPr lang="en-US" dirty="0"/>
              <a:t> </a:t>
            </a:r>
            <a:r>
              <a:rPr lang="en-US" dirty="0" err="1"/>
              <a:t>rol</a:t>
            </a:r>
            <a:r>
              <a:rPr lang="en-US" dirty="0"/>
              <a:t> </a:t>
            </a:r>
            <a:r>
              <a:rPr lang="en-US" dirty="0" err="1"/>
              <a:t>hier</a:t>
            </a:r>
            <a:r>
              <a:rPr lang="en-US" dirty="0"/>
              <a:t> in te laten </a:t>
            </a:r>
            <a:r>
              <a:rPr lang="en-US" dirty="0" err="1"/>
              <a:t>spelen</a:t>
            </a:r>
            <a:r>
              <a:rPr lang="en-US" dirty="0"/>
              <a:t>, </a:t>
            </a:r>
            <a:r>
              <a:rPr lang="en-US" dirty="0" err="1"/>
              <a:t>immers</a:t>
            </a:r>
            <a:r>
              <a:rPr lang="en-US" dirty="0"/>
              <a:t> </a:t>
            </a:r>
            <a:r>
              <a:rPr lang="en-US" dirty="0" err="1"/>
              <a:t>kan</a:t>
            </a:r>
            <a:r>
              <a:rPr lang="en-US" dirty="0"/>
              <a:t> </a:t>
            </a:r>
            <a:r>
              <a:rPr lang="en-US" dirty="0" err="1"/>
              <a:t>dit</a:t>
            </a:r>
            <a:r>
              <a:rPr lang="en-US" dirty="0"/>
              <a:t> </a:t>
            </a:r>
            <a:r>
              <a:rPr lang="en-US" dirty="0" err="1"/>
              <a:t>ook</a:t>
            </a:r>
            <a:r>
              <a:rPr lang="en-US" dirty="0"/>
              <a:t> </a:t>
            </a:r>
            <a:r>
              <a:rPr lang="en-US" dirty="0" err="1"/>
              <a:t>een</a:t>
            </a:r>
            <a:r>
              <a:rPr lang="en-US" dirty="0"/>
              <a:t> </a:t>
            </a:r>
            <a:r>
              <a:rPr lang="en-US" dirty="0" err="1"/>
              <a:t>vliegwiel</a:t>
            </a:r>
            <a:r>
              <a:rPr lang="en-US" dirty="0"/>
              <a:t> </a:t>
            </a:r>
            <a:r>
              <a:rPr lang="en-US" dirty="0" err="1"/>
              <a:t>zijn</a:t>
            </a:r>
            <a:r>
              <a:rPr lang="en-US" dirty="0"/>
              <a:t>. </a:t>
            </a:r>
            <a:r>
              <a:rPr lang="en-US" dirty="0" err="1"/>
              <a:t>Inmiddels</a:t>
            </a:r>
            <a:r>
              <a:rPr lang="en-US" dirty="0"/>
              <a:t> is het </a:t>
            </a:r>
            <a:r>
              <a:rPr lang="en-US" dirty="0" err="1"/>
              <a:t>ook</a:t>
            </a:r>
            <a:r>
              <a:rPr lang="en-US" dirty="0"/>
              <a:t> zo </a:t>
            </a:r>
            <a:r>
              <a:rPr lang="en-US" dirty="0" err="1"/>
              <a:t>dat</a:t>
            </a:r>
            <a:r>
              <a:rPr lang="en-US" dirty="0"/>
              <a:t> op </a:t>
            </a:r>
            <a:r>
              <a:rPr lang="en-US" dirty="0" err="1"/>
              <a:t>landelijk</a:t>
            </a:r>
            <a:r>
              <a:rPr lang="en-US" dirty="0"/>
              <a:t> </a:t>
            </a:r>
            <a:r>
              <a:rPr lang="en-US" dirty="0" err="1"/>
              <a:t>niveau</a:t>
            </a:r>
            <a:r>
              <a:rPr lang="en-US" dirty="0"/>
              <a:t> er </a:t>
            </a:r>
            <a:r>
              <a:rPr lang="en-US" dirty="0" err="1"/>
              <a:t>een</a:t>
            </a:r>
            <a:r>
              <a:rPr lang="en-US" dirty="0"/>
              <a:t> </a:t>
            </a:r>
            <a:r>
              <a:rPr lang="en-US" dirty="0" err="1"/>
              <a:t>prioriteit</a:t>
            </a:r>
            <a:r>
              <a:rPr lang="en-US" dirty="0"/>
              <a:t> </a:t>
            </a:r>
            <a:r>
              <a:rPr lang="en-US" dirty="0" err="1"/>
              <a:t>ligt</a:t>
            </a:r>
            <a:r>
              <a:rPr lang="en-US" dirty="0"/>
              <a:t> </a:t>
            </a:r>
            <a:r>
              <a:rPr lang="en-US" dirty="0" err="1"/>
              <a:t>voor</a:t>
            </a:r>
            <a:r>
              <a:rPr lang="en-US" dirty="0"/>
              <a:t> het </a:t>
            </a:r>
            <a:r>
              <a:rPr lang="en-US" dirty="0" err="1"/>
              <a:t>onderwijs</a:t>
            </a:r>
            <a:r>
              <a:rPr lang="en-US" dirty="0"/>
              <a:t>. </a:t>
            </a:r>
            <a:endParaRPr lang="nl-NL" dirty="0"/>
          </a:p>
        </p:txBody>
      </p:sp>
      <p:sp>
        <p:nvSpPr>
          <p:cNvPr id="4" name="Slide Number Placeholder 3"/>
          <p:cNvSpPr>
            <a:spLocks noGrp="1"/>
          </p:cNvSpPr>
          <p:nvPr>
            <p:ph type="sldNum" sz="quarter" idx="5"/>
          </p:nvPr>
        </p:nvSpPr>
        <p:spPr/>
        <p:txBody>
          <a:bodyPr/>
          <a:lstStyle/>
          <a:p>
            <a:fld id="{5CB6F4F7-C966-4E8C-BC8E-4CA1E0E91A9D}" type="slidenum">
              <a:rPr lang="nl-NL" smtClean="0"/>
              <a:t>5</a:t>
            </a:fld>
            <a:endParaRPr lang="nl-NL"/>
          </a:p>
        </p:txBody>
      </p:sp>
    </p:spTree>
    <p:extLst>
      <p:ext uri="{BB962C8B-B14F-4D97-AF65-F5344CB8AC3E}">
        <p14:creationId xmlns:p14="http://schemas.microsoft.com/office/powerpoint/2010/main" val="169952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Erasmus Universiteit is </a:t>
            </a:r>
            <a:r>
              <a:rPr lang="en-US" dirty="0" err="1"/>
              <a:t>een</a:t>
            </a:r>
            <a:r>
              <a:rPr lang="en-US" dirty="0"/>
              <a:t> </a:t>
            </a:r>
            <a:r>
              <a:rPr lang="en-US" dirty="0" err="1"/>
              <a:t>gefragmenteerde</a:t>
            </a:r>
            <a:r>
              <a:rPr lang="en-US" dirty="0"/>
              <a:t> Universiteit met </a:t>
            </a:r>
            <a:r>
              <a:rPr lang="en-US" dirty="0" err="1"/>
              <a:t>relatief</a:t>
            </a:r>
            <a:r>
              <a:rPr lang="en-US" dirty="0"/>
              <a:t> </a:t>
            </a:r>
            <a:r>
              <a:rPr lang="en-US" dirty="0" err="1"/>
              <a:t>veel</a:t>
            </a:r>
            <a:r>
              <a:rPr lang="en-US" dirty="0"/>
              <a:t> </a:t>
            </a:r>
            <a:r>
              <a:rPr lang="en-US" dirty="0" err="1"/>
              <a:t>faculteiten</a:t>
            </a:r>
            <a:r>
              <a:rPr lang="en-US" dirty="0"/>
              <a:t>. </a:t>
            </a:r>
            <a:r>
              <a:rPr lang="en-US" dirty="0" err="1"/>
              <a:t>Echter</a:t>
            </a:r>
            <a:r>
              <a:rPr lang="en-US" dirty="0"/>
              <a:t> is het </a:t>
            </a:r>
            <a:r>
              <a:rPr lang="en-US" dirty="0" err="1"/>
              <a:t>belangrijk</a:t>
            </a:r>
            <a:r>
              <a:rPr lang="en-US" dirty="0"/>
              <a:t> om </a:t>
            </a:r>
            <a:r>
              <a:rPr lang="en-US" dirty="0" err="1"/>
              <a:t>kennis</a:t>
            </a:r>
            <a:r>
              <a:rPr lang="en-US" dirty="0"/>
              <a:t> met </a:t>
            </a:r>
            <a:r>
              <a:rPr lang="en-US" dirty="0" err="1"/>
              <a:t>elkaar</a:t>
            </a:r>
            <a:r>
              <a:rPr lang="en-US" dirty="0"/>
              <a:t> te </a:t>
            </a:r>
            <a:r>
              <a:rPr lang="en-US" dirty="0" err="1"/>
              <a:t>delen</a:t>
            </a:r>
            <a:r>
              <a:rPr lang="en-US" dirty="0"/>
              <a:t> </a:t>
            </a:r>
            <a:r>
              <a:rPr lang="en-US" dirty="0" err="1"/>
              <a:t>en</a:t>
            </a:r>
            <a:r>
              <a:rPr lang="en-US" dirty="0"/>
              <a:t> </a:t>
            </a:r>
            <a:r>
              <a:rPr lang="en-US" dirty="0" err="1"/>
              <a:t>samen</a:t>
            </a:r>
            <a:r>
              <a:rPr lang="en-US" dirty="0"/>
              <a:t> de </a:t>
            </a:r>
            <a:r>
              <a:rPr lang="en-US" dirty="0" err="1"/>
              <a:t>uitdagingen</a:t>
            </a:r>
            <a:r>
              <a:rPr lang="en-US" dirty="0"/>
              <a:t> </a:t>
            </a:r>
            <a:r>
              <a:rPr lang="en-US" dirty="0" err="1"/>
              <a:t>aan</a:t>
            </a:r>
            <a:r>
              <a:rPr lang="en-US" dirty="0"/>
              <a:t> te </a:t>
            </a:r>
            <a:r>
              <a:rPr lang="en-US" dirty="0" err="1"/>
              <a:t>gaan</a:t>
            </a:r>
            <a:r>
              <a:rPr lang="en-US" dirty="0"/>
              <a:t> in </a:t>
            </a:r>
            <a:r>
              <a:rPr lang="en-US" dirty="0" err="1"/>
              <a:t>plaats</a:t>
            </a:r>
            <a:r>
              <a:rPr lang="en-US" dirty="0"/>
              <a:t> van </a:t>
            </a:r>
            <a:r>
              <a:rPr lang="en-US" dirty="0" err="1"/>
              <a:t>dit</a:t>
            </a:r>
            <a:r>
              <a:rPr lang="en-US" dirty="0"/>
              <a:t> te </a:t>
            </a:r>
            <a:r>
              <a:rPr lang="en-US" dirty="0" err="1"/>
              <a:t>doen</a:t>
            </a:r>
            <a:r>
              <a:rPr lang="en-US" dirty="0"/>
              <a:t> </a:t>
            </a:r>
            <a:r>
              <a:rPr lang="en-US" dirty="0" err="1"/>
              <a:t>vanaf</a:t>
            </a:r>
            <a:r>
              <a:rPr lang="en-US" dirty="0"/>
              <a:t>, </a:t>
            </a:r>
            <a:r>
              <a:rPr lang="en-US" dirty="0" err="1"/>
              <a:t>zoals</a:t>
            </a:r>
            <a:r>
              <a:rPr lang="en-US" dirty="0"/>
              <a:t> </a:t>
            </a:r>
            <a:r>
              <a:rPr lang="en-US" dirty="0" err="1"/>
              <a:t>ik</a:t>
            </a:r>
            <a:r>
              <a:rPr lang="en-US" dirty="0"/>
              <a:t> het </a:t>
            </a:r>
            <a:r>
              <a:rPr lang="en-US" dirty="0" err="1"/>
              <a:t>altijd</a:t>
            </a:r>
            <a:r>
              <a:rPr lang="en-US" dirty="0"/>
              <a:t> </a:t>
            </a:r>
            <a:r>
              <a:rPr lang="en-US" dirty="0" err="1"/>
              <a:t>noem</a:t>
            </a:r>
            <a:r>
              <a:rPr lang="en-US" dirty="0"/>
              <a:t>, ‘eigen </a:t>
            </a:r>
            <a:r>
              <a:rPr lang="en-US" dirty="0" err="1"/>
              <a:t>eiland</a:t>
            </a:r>
            <a:r>
              <a:rPr lang="en-US" dirty="0"/>
              <a:t>’. </a:t>
            </a:r>
            <a:r>
              <a:rPr lang="en-US" dirty="0" err="1"/>
              <a:t>Een</a:t>
            </a:r>
            <a:r>
              <a:rPr lang="en-US" dirty="0"/>
              <a:t> </a:t>
            </a:r>
            <a:r>
              <a:rPr lang="en-US" dirty="0" err="1"/>
              <a:t>effectieve</a:t>
            </a:r>
            <a:r>
              <a:rPr lang="en-US" dirty="0"/>
              <a:t> </a:t>
            </a:r>
            <a:r>
              <a:rPr lang="en-US" dirty="0" err="1"/>
              <a:t>manier</a:t>
            </a:r>
            <a:r>
              <a:rPr lang="en-US" dirty="0"/>
              <a:t> </a:t>
            </a:r>
            <a:r>
              <a:rPr lang="en-US" dirty="0" err="1"/>
              <a:t>hiervoor</a:t>
            </a:r>
            <a:r>
              <a:rPr lang="en-US" dirty="0"/>
              <a:t> die </a:t>
            </a:r>
            <a:r>
              <a:rPr lang="en-US" dirty="0" err="1"/>
              <a:t>zich</a:t>
            </a:r>
            <a:r>
              <a:rPr lang="en-US" dirty="0"/>
              <a:t> </a:t>
            </a:r>
            <a:r>
              <a:rPr lang="en-US" dirty="0" err="1"/>
              <a:t>ook</a:t>
            </a:r>
            <a:r>
              <a:rPr lang="en-US" dirty="0"/>
              <a:t> </a:t>
            </a:r>
            <a:r>
              <a:rPr lang="en-US" dirty="0" err="1"/>
              <a:t>heeft</a:t>
            </a:r>
            <a:r>
              <a:rPr lang="en-US" dirty="0"/>
              <a:t> </a:t>
            </a:r>
            <a:r>
              <a:rPr lang="en-US" dirty="0" err="1"/>
              <a:t>bewezen</a:t>
            </a:r>
            <a:r>
              <a:rPr lang="en-US" dirty="0"/>
              <a:t> op </a:t>
            </a:r>
            <a:r>
              <a:rPr lang="en-US" dirty="0" err="1"/>
              <a:t>andere</a:t>
            </a:r>
            <a:r>
              <a:rPr lang="en-US" dirty="0"/>
              <a:t> </a:t>
            </a:r>
            <a:r>
              <a:rPr lang="en-US" dirty="0" err="1"/>
              <a:t>universiteiten</a:t>
            </a:r>
            <a:r>
              <a:rPr lang="en-US" dirty="0"/>
              <a:t> </a:t>
            </a:r>
            <a:r>
              <a:rPr lang="en-US" dirty="0" err="1"/>
              <a:t>zijn</a:t>
            </a:r>
            <a:r>
              <a:rPr lang="en-US" dirty="0"/>
              <a:t> de communities of practice. </a:t>
            </a:r>
            <a:r>
              <a:rPr lang="en-US" dirty="0" err="1"/>
              <a:t>Deze</a:t>
            </a:r>
            <a:r>
              <a:rPr lang="en-US" dirty="0"/>
              <a:t> communities </a:t>
            </a:r>
            <a:r>
              <a:rPr lang="en-US" dirty="0" err="1"/>
              <a:t>zijn</a:t>
            </a:r>
            <a:r>
              <a:rPr lang="en-US" dirty="0"/>
              <a:t> semi </a:t>
            </a:r>
            <a:r>
              <a:rPr lang="en-US" dirty="0" err="1"/>
              <a:t>organisch</a:t>
            </a:r>
            <a:r>
              <a:rPr lang="en-US" dirty="0"/>
              <a:t> maar </a:t>
            </a:r>
            <a:r>
              <a:rPr lang="en-US" dirty="0" err="1"/>
              <a:t>wel</a:t>
            </a:r>
            <a:r>
              <a:rPr lang="en-US" dirty="0"/>
              <a:t> door Impact at the Core </a:t>
            </a:r>
            <a:r>
              <a:rPr lang="en-US" dirty="0" err="1"/>
              <a:t>gestart</a:t>
            </a:r>
            <a:r>
              <a:rPr lang="en-US" dirty="0"/>
              <a:t> op de </a:t>
            </a:r>
            <a:r>
              <a:rPr lang="en-US" dirty="0" err="1"/>
              <a:t>onderwerpen</a:t>
            </a:r>
            <a:r>
              <a:rPr lang="en-US" dirty="0"/>
              <a:t> </a:t>
            </a:r>
            <a:r>
              <a:rPr lang="en-US" dirty="0" err="1"/>
              <a:t>waar</a:t>
            </a:r>
            <a:r>
              <a:rPr lang="en-US" dirty="0"/>
              <a:t> de </a:t>
            </a:r>
            <a:r>
              <a:rPr lang="en-US" dirty="0" err="1"/>
              <a:t>grootste</a:t>
            </a:r>
            <a:r>
              <a:rPr lang="en-US" dirty="0"/>
              <a:t> </a:t>
            </a:r>
            <a:r>
              <a:rPr lang="en-US" dirty="0" err="1"/>
              <a:t>uitdagingen</a:t>
            </a:r>
            <a:r>
              <a:rPr lang="en-US" dirty="0"/>
              <a:t> </a:t>
            </a:r>
            <a:r>
              <a:rPr lang="en-US" dirty="0" err="1"/>
              <a:t>liggen</a:t>
            </a:r>
            <a:r>
              <a:rPr lang="en-US" dirty="0"/>
              <a:t> </a:t>
            </a:r>
            <a:r>
              <a:rPr lang="en-US" dirty="0" err="1"/>
              <a:t>en</a:t>
            </a:r>
            <a:r>
              <a:rPr lang="en-US" dirty="0"/>
              <a:t> </a:t>
            </a:r>
            <a:r>
              <a:rPr lang="en-US" dirty="0" err="1"/>
              <a:t>wij</a:t>
            </a:r>
            <a:r>
              <a:rPr lang="en-US" dirty="0"/>
              <a:t> </a:t>
            </a:r>
            <a:r>
              <a:rPr lang="en-US" dirty="0" err="1"/>
              <a:t>ook</a:t>
            </a:r>
            <a:r>
              <a:rPr lang="en-US" dirty="0"/>
              <a:t> </a:t>
            </a:r>
            <a:r>
              <a:rPr lang="en-US" dirty="0" err="1"/>
              <a:t>kunnen</a:t>
            </a:r>
            <a:r>
              <a:rPr lang="en-US" dirty="0"/>
              <a:t> </a:t>
            </a:r>
            <a:r>
              <a:rPr lang="en-US" dirty="0" err="1"/>
              <a:t>observeren</a:t>
            </a:r>
            <a:r>
              <a:rPr lang="en-US" dirty="0"/>
              <a:t>. </a:t>
            </a:r>
            <a:r>
              <a:rPr lang="en-US" dirty="0" err="1"/>
              <a:t>Deze</a:t>
            </a:r>
            <a:r>
              <a:rPr lang="en-US" dirty="0"/>
              <a:t> communities </a:t>
            </a:r>
            <a:r>
              <a:rPr lang="en-US" dirty="0" err="1"/>
              <a:t>worden</a:t>
            </a:r>
            <a:r>
              <a:rPr lang="en-US" dirty="0"/>
              <a:t> dan </a:t>
            </a:r>
            <a:r>
              <a:rPr lang="en-US" dirty="0" err="1"/>
              <a:t>ook</a:t>
            </a:r>
            <a:r>
              <a:rPr lang="en-US" dirty="0"/>
              <a:t> </a:t>
            </a:r>
            <a:r>
              <a:rPr lang="en-US" dirty="0" err="1"/>
              <a:t>echt</a:t>
            </a:r>
            <a:r>
              <a:rPr lang="en-US" dirty="0"/>
              <a:t> </a:t>
            </a:r>
            <a:r>
              <a:rPr lang="en-US" dirty="0" err="1"/>
              <a:t>gevormd</a:t>
            </a:r>
            <a:r>
              <a:rPr lang="en-US" dirty="0"/>
              <a:t> door de needs van de </a:t>
            </a:r>
            <a:r>
              <a:rPr lang="en-US" dirty="0" err="1"/>
              <a:t>faculteiten</a:t>
            </a:r>
            <a:r>
              <a:rPr lang="en-US" dirty="0"/>
              <a:t> </a:t>
            </a:r>
            <a:r>
              <a:rPr lang="en-US" dirty="0" err="1"/>
              <a:t>en</a:t>
            </a:r>
            <a:r>
              <a:rPr lang="en-US" dirty="0"/>
              <a:t> </a:t>
            </a:r>
            <a:r>
              <a:rPr lang="en-US" dirty="0" err="1"/>
              <a:t>docenten</a:t>
            </a:r>
            <a:r>
              <a:rPr lang="en-US" dirty="0"/>
              <a:t>. </a:t>
            </a:r>
            <a:r>
              <a:rPr lang="nl-NL" dirty="0" err="1"/>
              <a:t>Communities</a:t>
            </a:r>
            <a:r>
              <a:rPr lang="nl-NL" dirty="0"/>
              <a:t> of </a:t>
            </a:r>
            <a:r>
              <a:rPr lang="nl-NL" dirty="0" err="1"/>
              <a:t>Practice</a:t>
            </a:r>
            <a:r>
              <a:rPr lang="nl-NL" dirty="0"/>
              <a:t> maken het mogelijk om </a:t>
            </a:r>
            <a:r>
              <a:rPr lang="nl-NL" dirty="0" err="1"/>
              <a:t>faculteitsoverstijgend</a:t>
            </a:r>
            <a:r>
              <a:rPr lang="nl-NL" dirty="0"/>
              <a:t> te leren om innovatie en implementatie te versnellen.</a:t>
            </a:r>
          </a:p>
          <a:p>
            <a:endParaRPr lang="nl-NL" dirty="0"/>
          </a:p>
          <a:p>
            <a:r>
              <a:rPr lang="nl-NL" dirty="0"/>
              <a:t>Eerst zijn wij begonnen met het organiseren voor peer gesprekken en inspiratie evenementen, soms hadden deze ook al een ‘community lerend’ aspect. Nu we een beter inzicht hebben in welke uitdagingen er lopen door de verscheidende projecten gaan wij specifiek met de onderstaande lerende gemeenschappen beginnen. Deze zullen ook lopen naast de hiervoor genoemde </a:t>
            </a:r>
            <a:r>
              <a:rPr lang="nl-NL" dirty="0" err="1"/>
              <a:t>microlab</a:t>
            </a:r>
            <a:r>
              <a:rPr lang="nl-NL" dirty="0"/>
              <a:t> zodat docenten niet een harde ‘start’ hebben, maar ook nog steeds kennis en uitdagingen op het vlak van impact-gedreven onderwijs kunnen delen. </a:t>
            </a:r>
          </a:p>
          <a:p>
            <a:endParaRPr lang="nl-NL" dirty="0"/>
          </a:p>
          <a:p>
            <a:endParaRPr lang="nl-NL" dirty="0"/>
          </a:p>
        </p:txBody>
      </p:sp>
      <p:sp>
        <p:nvSpPr>
          <p:cNvPr id="4" name="Slide Number Placeholder 3"/>
          <p:cNvSpPr>
            <a:spLocks noGrp="1"/>
          </p:cNvSpPr>
          <p:nvPr>
            <p:ph type="sldNum" sz="quarter" idx="5"/>
          </p:nvPr>
        </p:nvSpPr>
        <p:spPr/>
        <p:txBody>
          <a:bodyPr/>
          <a:lstStyle/>
          <a:p>
            <a:fld id="{5CB6F4F7-C966-4E8C-BC8E-4CA1E0E91A9D}" type="slidenum">
              <a:rPr lang="nl-NL" smtClean="0"/>
              <a:t>6</a:t>
            </a:fld>
            <a:endParaRPr lang="nl-NL"/>
          </a:p>
        </p:txBody>
      </p:sp>
    </p:spTree>
    <p:extLst>
      <p:ext uri="{BB962C8B-B14F-4D97-AF65-F5344CB8AC3E}">
        <p14:creationId xmlns:p14="http://schemas.microsoft.com/office/powerpoint/2010/main" val="351094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d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pdf"/><Relationship Id="rId2" Type="http://schemas.openxmlformats.org/officeDocument/2006/relationships/image" Target="../media/image8.pd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d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d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11B1-4996-461E-AC02-D1C5D6C4C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7C4CE42F-9455-4C67-BB6E-8FA04F03C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2B04F5B6-9782-48A9-8FD4-771DEB68E53E}"/>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5" name="Footer Placeholder 4">
            <a:extLst>
              <a:ext uri="{FF2B5EF4-FFF2-40B4-BE49-F238E27FC236}">
                <a16:creationId xmlns:a16="http://schemas.microsoft.com/office/drawing/2014/main" id="{85D190F6-7CEB-43DE-B203-F25B9196386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F3087CF-BD0B-413A-A634-067C32E648EF}"/>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22792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C9EDF-06B8-4719-8EC8-2C9BBC95F194}"/>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863B4CE-6911-4442-A65C-4DC7E07086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E2C6686-3132-4036-81ED-00EBC8B30D9E}"/>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5" name="Footer Placeholder 4">
            <a:extLst>
              <a:ext uri="{FF2B5EF4-FFF2-40B4-BE49-F238E27FC236}">
                <a16:creationId xmlns:a16="http://schemas.microsoft.com/office/drawing/2014/main" id="{F7A72C91-3FC7-4D1E-953B-33D27380A19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67AE038-11C8-4203-8F79-6D4062DCF2B9}"/>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162748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D0E3C1-8059-430E-8C2C-F848C430B9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C71ED23-181B-4E5A-B21E-85A3C1EAB4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A9FE2D7-EBDE-4D6A-A1B0-9C400DA03E8F}"/>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5" name="Footer Placeholder 4">
            <a:extLst>
              <a:ext uri="{FF2B5EF4-FFF2-40B4-BE49-F238E27FC236}">
                <a16:creationId xmlns:a16="http://schemas.microsoft.com/office/drawing/2014/main" id="{8836464C-1D0B-4EBA-8A64-24347FE5163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B6002A4-46B5-4838-9782-3ED7109249AE}"/>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18614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C8066"/>
        </a:solidFill>
        <a:effectLst/>
      </p:bgPr>
    </p:bg>
    <p:spTree>
      <p:nvGrpSpPr>
        <p:cNvPr id="1" name=""/>
        <p:cNvGrpSpPr/>
        <p:nvPr/>
      </p:nvGrpSpPr>
      <p:grpSpPr>
        <a:xfrm>
          <a:off x="0" y="0"/>
          <a:ext cx="0" cy="0"/>
          <a:chOff x="0" y="0"/>
          <a:chExt cx="0" cy="0"/>
        </a:xfrm>
      </p:grpSpPr>
      <p:pic>
        <p:nvPicPr>
          <p:cNvPr id="16" name="Afbeelding 15" descr="IATC beeldlaag - _Eur Groen - RGB - 1920x1080.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rot="5214517">
            <a:off x="6066162" y="3018792"/>
            <a:ext cx="9782330" cy="3377397"/>
          </a:xfrm>
          <a:prstGeom prst="rect">
            <a:avLst/>
          </a:prstGeom>
        </p:spPr>
      </p:pic>
      <p:sp>
        <p:nvSpPr>
          <p:cNvPr id="17" name="object 2"/>
          <p:cNvSpPr txBox="1">
            <a:spLocks noGrp="1"/>
          </p:cNvSpPr>
          <p:nvPr>
            <p:ph type="title" hasCustomPrompt="1"/>
          </p:nvPr>
        </p:nvSpPr>
        <p:spPr>
          <a:xfrm>
            <a:off x="593454" y="333807"/>
            <a:ext cx="10829931" cy="2972609"/>
          </a:xfrm>
          <a:prstGeom prst="rect">
            <a:avLst/>
          </a:prstGeom>
        </p:spPr>
        <p:txBody>
          <a:bodyPr vert="horz" wrap="square" lIns="0" tIns="239395" rIns="0" bIns="0" rtlCol="0" anchor="b" anchorCtr="0">
            <a:spAutoFit/>
          </a:bodyPr>
          <a:lstStyle>
            <a:lvl1pPr marL="7701" marR="3081" algn="l">
              <a:lnSpc>
                <a:spcPts val="6798"/>
              </a:lnSpc>
              <a:spcBef>
                <a:spcPts val="1143"/>
              </a:spcBef>
              <a:defRPr sz="4851" baseline="0">
                <a:solidFill>
                  <a:schemeClr val="bg1"/>
                </a:solidFill>
              </a:defRPr>
            </a:lvl1pPr>
          </a:lstStyle>
          <a:p>
            <a:pPr marL="12700" marR="5080">
              <a:lnSpc>
                <a:spcPts val="11210"/>
              </a:lnSpc>
              <a:spcBef>
                <a:spcPts val="1885"/>
              </a:spcBef>
            </a:pPr>
            <a:r>
              <a:rPr lang="nl-NL" sz="6519">
                <a:solidFill>
                  <a:srgbClr val="FFFFFF"/>
                </a:solidFill>
              </a:rPr>
              <a:t>Hoofdstuk aanduiding van de volgend onderwerp</a:t>
            </a:r>
            <a:endParaRPr sz="6519"/>
          </a:p>
        </p:txBody>
      </p:sp>
      <p:pic>
        <p:nvPicPr>
          <p:cNvPr id="9" name="Afbeelding 11" descr="EUR line with pay-off_03_RGB_white-2-01.png">
            <a:extLst>
              <a:ext uri="{FF2B5EF4-FFF2-40B4-BE49-F238E27FC236}">
                <a16:creationId xmlns:a16="http://schemas.microsoft.com/office/drawing/2014/main" id="{EDD3D75B-BF07-4D86-AADF-F5DF12AF3EF4}"/>
              </a:ext>
            </a:extLst>
          </p:cNvPr>
          <p:cNvPicPr>
            <a:picLocks noChangeAspect="1"/>
          </p:cNvPicPr>
          <p:nvPr userDrawn="1"/>
        </p:nvPicPr>
        <p:blipFill>
          <a:blip r:embed="rId4"/>
          <a:stretch>
            <a:fillRect/>
          </a:stretch>
        </p:blipFill>
        <p:spPr>
          <a:xfrm>
            <a:off x="-116114" y="5723336"/>
            <a:ext cx="2953653" cy="1265292"/>
          </a:xfrm>
          <a:prstGeom prst="rect">
            <a:avLst/>
          </a:prstGeom>
        </p:spPr>
      </p:pic>
    </p:spTree>
    <p:extLst>
      <p:ext uri="{BB962C8B-B14F-4D97-AF65-F5344CB8AC3E}">
        <p14:creationId xmlns:p14="http://schemas.microsoft.com/office/powerpoint/2010/main" val="13289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62" name="Holder 4"/>
          <p:cNvSpPr>
            <a:spLocks noGrp="1"/>
          </p:cNvSpPr>
          <p:nvPr>
            <p:ph sz="half" idx="3"/>
          </p:nvPr>
        </p:nvSpPr>
        <p:spPr>
          <a:xfrm>
            <a:off x="0" y="0"/>
            <a:ext cx="12192000" cy="276999"/>
          </a:xfrm>
          <a:prstGeom prst="rect">
            <a:avLst/>
          </a:prstGeom>
        </p:spPr>
        <p:txBody>
          <a:bodyPr wrap="square" lIns="0" tIns="0" rIns="0" bIns="0">
            <a:spAutoFit/>
          </a:bodyPr>
          <a:lstStyle>
            <a:lvl1pPr>
              <a:defRPr/>
            </a:lvl1pPr>
          </a:lstStyle>
          <a:p>
            <a:endParaRPr/>
          </a:p>
        </p:txBody>
      </p:sp>
      <p:pic>
        <p:nvPicPr>
          <p:cNvPr id="65" name="Afbeelding 64" descr="Erasmus signature_03_RGB_white.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8914871" y="4759398"/>
            <a:ext cx="3386881" cy="2181391"/>
          </a:xfrm>
          <a:prstGeom prst="rect">
            <a:avLst/>
          </a:prstGeom>
        </p:spPr>
      </p:pic>
      <p:pic>
        <p:nvPicPr>
          <p:cNvPr id="63" name="Afbeelding 62" descr="EUR line with pay-off_03_RGB_white.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4917275"/>
            <a:ext cx="4503552" cy="1940725"/>
          </a:xfrm>
          <a:prstGeom prst="rect">
            <a:avLst/>
          </a:prstGeom>
        </p:spPr>
      </p:pic>
      <p:pic>
        <p:nvPicPr>
          <p:cNvPr id="6" name="Afbeelding 5" descr="IATC beeldlaag - _Eur Heldergroen - RGB - 1920x1080.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rot="10800000" flipH="1">
            <a:off x="-928071" y="-3132500"/>
            <a:ext cx="14451437" cy="4991010"/>
          </a:xfrm>
          <a:prstGeom prst="rect">
            <a:avLst/>
          </a:prstGeom>
        </p:spPr>
      </p:pic>
    </p:spTree>
    <p:extLst>
      <p:ext uri="{BB962C8B-B14F-4D97-AF65-F5344CB8AC3E}">
        <p14:creationId xmlns:p14="http://schemas.microsoft.com/office/powerpoint/2010/main" val="245819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s grijze achtergrond + groene logo'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69839-FB6D-BB47-B443-A7965DFB72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Picture Placeholder 12">
            <a:extLst>
              <a:ext uri="{FF2B5EF4-FFF2-40B4-BE49-F238E27FC236}">
                <a16:creationId xmlns:a16="http://schemas.microsoft.com/office/drawing/2014/main" id="{48C6BBF4-6253-294D-B1C7-4078B5F42903}"/>
              </a:ext>
            </a:extLst>
          </p:cNvPr>
          <p:cNvSpPr>
            <a:spLocks noGrp="1"/>
          </p:cNvSpPr>
          <p:nvPr>
            <p:ph type="pic" sz="quarter" idx="10"/>
          </p:nvPr>
        </p:nvSpPr>
        <p:spPr>
          <a:xfrm>
            <a:off x="6218768" y="0"/>
            <a:ext cx="5973233" cy="6858000"/>
          </a:xfrm>
        </p:spPr>
        <p:txBody>
          <a:bodyPr/>
          <a:lstStyle/>
          <a:p>
            <a:r>
              <a:rPr lang="en-US" dirty="0" err="1"/>
              <a:t>afbeelding</a:t>
            </a:r>
            <a:endParaRPr lang="en-US" dirty="0"/>
          </a:p>
        </p:txBody>
      </p:sp>
      <p:sp>
        <p:nvSpPr>
          <p:cNvPr id="3" name="Text Placeholder 2">
            <a:extLst>
              <a:ext uri="{FF2B5EF4-FFF2-40B4-BE49-F238E27FC236}">
                <a16:creationId xmlns:a16="http://schemas.microsoft.com/office/drawing/2014/main" id="{34455EB7-521C-7E49-89B3-0B26E2840002}"/>
              </a:ext>
            </a:extLst>
          </p:cNvPr>
          <p:cNvSpPr>
            <a:spLocks noGrp="1"/>
          </p:cNvSpPr>
          <p:nvPr>
            <p:ph type="body" sz="quarter" idx="11" hasCustomPrompt="1"/>
          </p:nvPr>
        </p:nvSpPr>
        <p:spPr>
          <a:xfrm>
            <a:off x="577991" y="2266951"/>
            <a:ext cx="4948627" cy="821267"/>
          </a:xfrm>
        </p:spPr>
        <p:txBody>
          <a:bodyPr>
            <a:normAutofit/>
          </a:bodyPr>
          <a:lstStyle>
            <a:lvl1pPr marL="0" indent="0">
              <a:buNone/>
              <a:defRPr sz="3733" b="0" i="0">
                <a:solidFill>
                  <a:srgbClr val="002328"/>
                </a:solidFill>
                <a:latin typeface="Museo Sans 100" panose="02000000000000000000" pitchFamily="2" charset="77"/>
              </a:defRPr>
            </a:lvl1pPr>
          </a:lstStyle>
          <a:p>
            <a:pPr lvl="0"/>
            <a:r>
              <a:rPr lang="en-US" dirty="0"/>
              <a:t>EEN SLIDE MET</a:t>
            </a:r>
          </a:p>
        </p:txBody>
      </p:sp>
      <p:sp>
        <p:nvSpPr>
          <p:cNvPr id="12" name="Text Placeholder 2">
            <a:extLst>
              <a:ext uri="{FF2B5EF4-FFF2-40B4-BE49-F238E27FC236}">
                <a16:creationId xmlns:a16="http://schemas.microsoft.com/office/drawing/2014/main" id="{C3E83EF9-1D62-A74E-9361-7111C9263B4C}"/>
              </a:ext>
            </a:extLst>
          </p:cNvPr>
          <p:cNvSpPr>
            <a:spLocks noGrp="1"/>
          </p:cNvSpPr>
          <p:nvPr>
            <p:ph type="body" sz="quarter" idx="12" hasCustomPrompt="1"/>
          </p:nvPr>
        </p:nvSpPr>
        <p:spPr>
          <a:xfrm>
            <a:off x="577991" y="2863004"/>
            <a:ext cx="4948627" cy="821267"/>
          </a:xfrm>
        </p:spPr>
        <p:txBody>
          <a:bodyPr>
            <a:normAutofit/>
          </a:bodyPr>
          <a:lstStyle>
            <a:lvl1pPr marL="0" indent="0">
              <a:buNone/>
              <a:defRPr sz="3733" b="1" i="0">
                <a:solidFill>
                  <a:srgbClr val="002328"/>
                </a:solidFill>
                <a:latin typeface="Museo Sans 900" panose="02000000000000000000" pitchFamily="2" charset="77"/>
              </a:defRPr>
            </a:lvl1pPr>
          </a:lstStyle>
          <a:p>
            <a:pPr lvl="0"/>
            <a:r>
              <a:rPr lang="en-US" b="1" i="0" dirty="0">
                <a:latin typeface="Museo Sans 900" panose="02000000000000000000" pitchFamily="2" charset="77"/>
              </a:rPr>
              <a:t>TWEE ZINNEN</a:t>
            </a:r>
            <a:endParaRPr lang="en-US" dirty="0"/>
          </a:p>
        </p:txBody>
      </p:sp>
    </p:spTree>
    <p:extLst>
      <p:ext uri="{BB962C8B-B14F-4D97-AF65-F5344CB8AC3E}">
        <p14:creationId xmlns:p14="http://schemas.microsoft.com/office/powerpoint/2010/main" val="193067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IJZE ACHTERGROND LEE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25AEFE-1924-304D-9882-9A82C1AE73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9093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Afbeelding 13" descr="IATC beeldlaag - _Eur Heldergroen - RGB - 1920x1080.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rot="10800000">
            <a:off x="-928071" y="-3224916"/>
            <a:ext cx="14451437" cy="4991010"/>
          </a:xfrm>
          <a:prstGeom prst="rect">
            <a:avLst/>
          </a:prstGeom>
        </p:spPr>
      </p:pic>
      <p:sp>
        <p:nvSpPr>
          <p:cNvPr id="8" name="object 4"/>
          <p:cNvSpPr txBox="1">
            <a:spLocks noGrp="1"/>
          </p:cNvSpPr>
          <p:nvPr userDrawn="1">
            <p:ph type="title" hasCustomPrompt="1"/>
          </p:nvPr>
        </p:nvSpPr>
        <p:spPr>
          <a:xfrm>
            <a:off x="627298" y="1351066"/>
            <a:ext cx="10782966" cy="2614782"/>
          </a:xfrm>
          <a:prstGeom prst="rect">
            <a:avLst/>
          </a:prstGeom>
        </p:spPr>
        <p:txBody>
          <a:bodyPr vert="horz" wrap="square" lIns="0" tIns="74894" rIns="0" bIns="0" rtlCol="0">
            <a:spAutoFit/>
          </a:bodyPr>
          <a:lstStyle>
            <a:lvl1pPr marL="7698" marR="3078">
              <a:lnSpc>
                <a:spcPts val="4000"/>
              </a:lnSpc>
              <a:spcBef>
                <a:spcPts val="357"/>
              </a:spcBef>
              <a:defRPr/>
            </a:lvl1pPr>
          </a:lstStyle>
          <a:p>
            <a:pPr marL="12695" marR="5076">
              <a:lnSpc>
                <a:spcPts val="6596"/>
              </a:lnSpc>
              <a:spcBef>
                <a:spcPts val="589"/>
              </a:spcBef>
            </a:pPr>
            <a:r>
              <a:rPr lang="nl-NL" spc="6"/>
              <a:t>Sample </a:t>
            </a:r>
            <a:r>
              <a:rPr lang="nl-NL" spc="4"/>
              <a:t>titel </a:t>
            </a:r>
            <a:r>
              <a:rPr lang="nl-NL" spc="6"/>
              <a:t>staat hier eventueel</a:t>
            </a:r>
            <a:r>
              <a:rPr lang="nl-NL" spc="-49"/>
              <a:t> </a:t>
            </a:r>
            <a:r>
              <a:rPr lang="nl-NL" spc="6"/>
              <a:t>over twee</a:t>
            </a:r>
            <a:r>
              <a:rPr lang="nl-NL" spc="-4"/>
              <a:t> </a:t>
            </a:r>
            <a:r>
              <a:rPr lang="nl-NL" spc="6"/>
              <a:t>regels zoals in dit voorbeeld</a:t>
            </a:r>
            <a:endParaRPr spc="6"/>
          </a:p>
        </p:txBody>
      </p:sp>
      <p:pic>
        <p:nvPicPr>
          <p:cNvPr id="10" name="Afbeelding 9" descr="Erasmus signature_01_RGB_2400_colour.png"/>
          <p:cNvPicPr>
            <a:picLocks noChangeAspect="1"/>
          </p:cNvPicPr>
          <p:nvPr userDrawn="1"/>
        </p:nvPicPr>
        <p:blipFill>
          <a:blip r:embed="rId4"/>
          <a:stretch>
            <a:fillRect/>
          </a:stretch>
        </p:blipFill>
        <p:spPr>
          <a:xfrm>
            <a:off x="9941079" y="5506935"/>
            <a:ext cx="2251935" cy="1351066"/>
          </a:xfrm>
          <a:prstGeom prst="rect">
            <a:avLst/>
          </a:prstGeom>
        </p:spPr>
      </p:pic>
      <p:pic>
        <p:nvPicPr>
          <p:cNvPr id="12" name="Afbeelding 11" descr="EUR line with pay-off_01_RGB_colour2-01.png"/>
          <p:cNvPicPr>
            <a:picLocks noChangeAspect="1"/>
          </p:cNvPicPr>
          <p:nvPr userDrawn="1"/>
        </p:nvPicPr>
        <p:blipFill>
          <a:blip r:embed="rId5"/>
          <a:stretch>
            <a:fillRect/>
          </a:stretch>
        </p:blipFill>
        <p:spPr>
          <a:xfrm>
            <a:off x="-183359" y="5710087"/>
            <a:ext cx="3152259" cy="1351065"/>
          </a:xfrm>
          <a:prstGeom prst="rect">
            <a:avLst/>
          </a:prstGeom>
        </p:spPr>
      </p:pic>
    </p:spTree>
    <p:extLst>
      <p:ext uri="{BB962C8B-B14F-4D97-AF65-F5344CB8AC3E}">
        <p14:creationId xmlns:p14="http://schemas.microsoft.com/office/powerpoint/2010/main" val="117173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8CE6-4DC7-438C-A6CB-58888109198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AA37978-6C8F-487B-91EA-A46159843D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597D396-4122-4DF5-BD29-8E995BAC0F05}"/>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5" name="Footer Placeholder 4">
            <a:extLst>
              <a:ext uri="{FF2B5EF4-FFF2-40B4-BE49-F238E27FC236}">
                <a16:creationId xmlns:a16="http://schemas.microsoft.com/office/drawing/2014/main" id="{716EE1E8-02AA-478C-8539-3A34FDB1950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0D50E2B-5191-4203-9FBC-0891F32489ED}"/>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165822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4D18-064C-4F67-B91E-4C3E9595E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AA11F7D8-EFB0-43E6-8261-8C7596FBC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12A50-BB06-48A2-B372-44EB29217DA6}"/>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5" name="Footer Placeholder 4">
            <a:extLst>
              <a:ext uri="{FF2B5EF4-FFF2-40B4-BE49-F238E27FC236}">
                <a16:creationId xmlns:a16="http://schemas.microsoft.com/office/drawing/2014/main" id="{F52A9053-C64A-4795-B67C-AE9E3DF92C8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EF38978-F94D-472D-8373-87AD715EA64D}"/>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230814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62FD-DFE3-4E7A-AE0D-9C0160CAD7C9}"/>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B46C15A-8948-4A6B-8326-2901AC7F1E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2FB8C93E-4CBB-41F2-AAE1-43FBB1D89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5EE97FB6-B82E-4FC6-913E-B88CC54E4BD3}"/>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6" name="Footer Placeholder 5">
            <a:extLst>
              <a:ext uri="{FF2B5EF4-FFF2-40B4-BE49-F238E27FC236}">
                <a16:creationId xmlns:a16="http://schemas.microsoft.com/office/drawing/2014/main" id="{28CEDE51-E1E5-4FD9-A04C-2D0A16DA43FB}"/>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2D5AA3-AB69-47FD-BAE5-947584152814}"/>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424057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F57C-BB1A-4413-96B4-F5371542F9F8}"/>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9E0F166-1858-4C9E-A6A7-098061EF5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C8C998-4F4F-4D76-B175-09FD15B9B4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3A96647F-B314-4483-8510-4276F4D6F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36171-0614-475D-BA02-56355B1E02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AC5D6369-F19B-4E30-8860-469A417C5FDF}"/>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8" name="Footer Placeholder 7">
            <a:extLst>
              <a:ext uri="{FF2B5EF4-FFF2-40B4-BE49-F238E27FC236}">
                <a16:creationId xmlns:a16="http://schemas.microsoft.com/office/drawing/2014/main" id="{2A86F0E8-968C-4634-BBF5-DB80C679AEBA}"/>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6D21F9D3-3791-4C06-84A8-AC17727B2219}"/>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124378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715-CA83-4FD8-B3FD-5F4437292EFB}"/>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C2C0E31-852B-431F-BBD9-7750A7D82A93}"/>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4" name="Footer Placeholder 3">
            <a:extLst>
              <a:ext uri="{FF2B5EF4-FFF2-40B4-BE49-F238E27FC236}">
                <a16:creationId xmlns:a16="http://schemas.microsoft.com/office/drawing/2014/main" id="{32447649-24DB-43AF-8A65-4BBEBD9FB12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18E2202-7609-41D6-9762-20E4D75E00D1}"/>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254340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9A4B3-77C9-4CF7-9363-55D9781C6524}"/>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3" name="Footer Placeholder 2">
            <a:extLst>
              <a:ext uri="{FF2B5EF4-FFF2-40B4-BE49-F238E27FC236}">
                <a16:creationId xmlns:a16="http://schemas.microsoft.com/office/drawing/2014/main" id="{6C22FE20-FC86-4F7F-93E2-8BC7ADFEF51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D5A7F41D-5AC4-4935-9300-67D4DE955E9B}"/>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396395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F519-9B11-4147-97BE-4D91A55D2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6C92E35B-D1E9-4F6A-9DE8-5D14F643F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CA96A0D9-834F-4356-B835-EC8C43E1B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054E44-20F7-4C84-9550-8D850D310368}"/>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6" name="Footer Placeholder 5">
            <a:extLst>
              <a:ext uri="{FF2B5EF4-FFF2-40B4-BE49-F238E27FC236}">
                <a16:creationId xmlns:a16="http://schemas.microsoft.com/office/drawing/2014/main" id="{53F1B5C2-E92B-4FB8-99FA-C3B9B695B03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6ABB1DA-CF8D-4D56-9816-E7E9B7D9003C}"/>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297070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6074-64FA-4042-AA4D-DBB5C7689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7D1FB879-EB60-4335-AFB7-AF40E74A5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B6AC09D4-455E-4477-B71C-00C27C8ED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526020-927B-42EA-8D10-1750DBD0A230}"/>
              </a:ext>
            </a:extLst>
          </p:cNvPr>
          <p:cNvSpPr>
            <a:spLocks noGrp="1"/>
          </p:cNvSpPr>
          <p:nvPr>
            <p:ph type="dt" sz="half" idx="10"/>
          </p:nvPr>
        </p:nvSpPr>
        <p:spPr/>
        <p:txBody>
          <a:bodyPr/>
          <a:lstStyle/>
          <a:p>
            <a:fld id="{236B5A9B-AD6C-40D6-837C-C6510A8C9063}" type="datetimeFigureOut">
              <a:rPr lang="nl-NL" smtClean="0"/>
              <a:t>10-6-2021</a:t>
            </a:fld>
            <a:endParaRPr lang="nl-NL"/>
          </a:p>
        </p:txBody>
      </p:sp>
      <p:sp>
        <p:nvSpPr>
          <p:cNvPr id="6" name="Footer Placeholder 5">
            <a:extLst>
              <a:ext uri="{FF2B5EF4-FFF2-40B4-BE49-F238E27FC236}">
                <a16:creationId xmlns:a16="http://schemas.microsoft.com/office/drawing/2014/main" id="{6B9205FC-3CBE-46B5-A657-5F83D00DFD9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EEF1672-4FF7-461F-95A1-338DCBE0B790}"/>
              </a:ext>
            </a:extLst>
          </p:cNvPr>
          <p:cNvSpPr>
            <a:spLocks noGrp="1"/>
          </p:cNvSpPr>
          <p:nvPr>
            <p:ph type="sldNum" sz="quarter" idx="12"/>
          </p:nvPr>
        </p:nvSpPr>
        <p:spPr/>
        <p:txBody>
          <a:bodyPr/>
          <a:lstStyle/>
          <a:p>
            <a:fld id="{FAB910F3-BBA8-4EB2-995D-E7FF1C5DC905}" type="slidenum">
              <a:rPr lang="nl-NL" smtClean="0"/>
              <a:t>‹#›</a:t>
            </a:fld>
            <a:endParaRPr lang="nl-NL"/>
          </a:p>
        </p:txBody>
      </p:sp>
    </p:spTree>
    <p:extLst>
      <p:ext uri="{BB962C8B-B14F-4D97-AF65-F5344CB8AC3E}">
        <p14:creationId xmlns:p14="http://schemas.microsoft.com/office/powerpoint/2010/main" val="90161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926E5-231A-4AD1-9FD7-5A5680B1D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6767021A-DC84-4162-9BB7-78F59533F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55F07F0-1407-4696-9034-356678063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B5A9B-AD6C-40D6-837C-C6510A8C9063}" type="datetimeFigureOut">
              <a:rPr lang="nl-NL" smtClean="0"/>
              <a:t>10-6-2021</a:t>
            </a:fld>
            <a:endParaRPr lang="nl-NL"/>
          </a:p>
        </p:txBody>
      </p:sp>
      <p:sp>
        <p:nvSpPr>
          <p:cNvPr id="5" name="Footer Placeholder 4">
            <a:extLst>
              <a:ext uri="{FF2B5EF4-FFF2-40B4-BE49-F238E27FC236}">
                <a16:creationId xmlns:a16="http://schemas.microsoft.com/office/drawing/2014/main" id="{C863AA5C-F723-4B54-8C65-BD657F6C6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755CF1D-5980-4FEC-8EB9-CC2F7CE44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910F3-BBA8-4EB2-995D-E7FF1C5DC905}" type="slidenum">
              <a:rPr lang="nl-NL" smtClean="0"/>
              <a:t>‹#›</a:t>
            </a:fld>
            <a:endParaRPr lang="nl-NL"/>
          </a:p>
        </p:txBody>
      </p:sp>
    </p:spTree>
    <p:extLst>
      <p:ext uri="{BB962C8B-B14F-4D97-AF65-F5344CB8AC3E}">
        <p14:creationId xmlns:p14="http://schemas.microsoft.com/office/powerpoint/2010/main" val="1046327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www.eur.nl/impactatthecore/nieuws/nabijheid-doet-ertoe-jan-peter-van-den-toren-over-stakeholders-betrekken-en-het-regionale-ecosysteem" TargetMode="External"/><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hyperlink" Target="https://www.eur.nl/impactatthecore/nieuws/video-aftrap-cop-design-onderwijs-met-kees-dorst" TargetMode="External"/><Relationship Id="rId12" Type="http://schemas.openxmlformats.org/officeDocument/2006/relationships/hyperlink" Target="https://www.youtube.com/watch?v=MKic6m9_5Yk"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svg"/><Relationship Id="rId11" Type="http://schemas.openxmlformats.org/officeDocument/2006/relationships/hyperlink" Target="https://www.youtube.com/watch?v=T82-Vm5J-NE&amp;t=7s" TargetMode="External"/><Relationship Id="rId5" Type="http://schemas.openxmlformats.org/officeDocument/2006/relationships/image" Target="../media/image14.png"/><Relationship Id="rId10" Type="http://schemas.openxmlformats.org/officeDocument/2006/relationships/hyperlink" Target="https://miro.com/app/board/o9J_lb3cDso=/" TargetMode="External"/><Relationship Id="rId4" Type="http://schemas.openxmlformats.org/officeDocument/2006/relationships/image" Target="../media/image13.svg"/><Relationship Id="rId9" Type="http://schemas.openxmlformats.org/officeDocument/2006/relationships/hyperlink" Target="https://www.eur.nl/impactatthecore/nieuws/lezing-van-der-vleuten-over-programmatisch-toetsen-cijfers-zijn-de-meest-armoedige-vorm-van-feedback" TargetMode="External"/><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7E4F1C-FE30-4ACA-840E-C5F4F02BC507}"/>
              </a:ext>
            </a:extLst>
          </p:cNvPr>
          <p:cNvSpPr/>
          <p:nvPr/>
        </p:nvSpPr>
        <p:spPr>
          <a:xfrm>
            <a:off x="1106512" y="1938046"/>
            <a:ext cx="7547631" cy="1754326"/>
          </a:xfrm>
          <a:prstGeom prst="rect">
            <a:avLst/>
          </a:prstGeom>
        </p:spPr>
        <p:txBody>
          <a:bodyPr wrap="square">
            <a:spAutoFit/>
          </a:bodyPr>
          <a:lstStyle/>
          <a:p>
            <a:r>
              <a:rPr lang="nl-NL" sz="5400" dirty="0">
                <a:solidFill>
                  <a:srgbClr val="008E7B"/>
                </a:solidFill>
                <a:latin typeface="Museo Sans 500" panose="02000000000000000000" pitchFamily="50" charset="0"/>
              </a:rPr>
              <a:t>CREATING POSITIVE </a:t>
            </a:r>
            <a:r>
              <a:rPr lang="nl-NL" sz="5400" dirty="0">
                <a:solidFill>
                  <a:srgbClr val="008E7B"/>
                </a:solidFill>
                <a:latin typeface="Museo Sans 900" panose="02000000000000000000" pitchFamily="50" charset="0"/>
              </a:rPr>
              <a:t>SOCIETAL IMPACT</a:t>
            </a:r>
          </a:p>
        </p:txBody>
      </p:sp>
      <p:sp>
        <p:nvSpPr>
          <p:cNvPr id="3" name="TextBox 2">
            <a:extLst>
              <a:ext uri="{FF2B5EF4-FFF2-40B4-BE49-F238E27FC236}">
                <a16:creationId xmlns:a16="http://schemas.microsoft.com/office/drawing/2014/main" id="{EAC34FC2-D391-4482-9519-5036B42788FF}"/>
              </a:ext>
            </a:extLst>
          </p:cNvPr>
          <p:cNvSpPr txBox="1"/>
          <p:nvPr/>
        </p:nvSpPr>
        <p:spPr>
          <a:xfrm>
            <a:off x="5796642" y="3692372"/>
            <a:ext cx="5715001" cy="830997"/>
          </a:xfrm>
          <a:prstGeom prst="rect">
            <a:avLst/>
          </a:prstGeom>
          <a:noFill/>
        </p:spPr>
        <p:txBody>
          <a:bodyPr wrap="square" rtlCol="0">
            <a:spAutoFit/>
          </a:bodyPr>
          <a:lstStyle/>
          <a:p>
            <a:r>
              <a:rPr lang="en-US" sz="4800" i="1" dirty="0">
                <a:solidFill>
                  <a:srgbClr val="008E7B"/>
                </a:solidFill>
                <a:latin typeface="Museo Sans 300" panose="02000000000000000000" pitchFamily="50" charset="0"/>
              </a:rPr>
              <a:t>The </a:t>
            </a:r>
            <a:r>
              <a:rPr lang="en-US" sz="4800" i="1" dirty="0" err="1">
                <a:solidFill>
                  <a:srgbClr val="008E7B"/>
                </a:solidFill>
                <a:latin typeface="Museo Sans 300" panose="02000000000000000000" pitchFamily="50" charset="0"/>
              </a:rPr>
              <a:t>Erasmian</a:t>
            </a:r>
            <a:r>
              <a:rPr lang="en-US" sz="4800" i="1" dirty="0">
                <a:solidFill>
                  <a:srgbClr val="008E7B"/>
                </a:solidFill>
                <a:latin typeface="Museo Sans 300" panose="02000000000000000000" pitchFamily="50" charset="0"/>
              </a:rPr>
              <a:t> way</a:t>
            </a:r>
            <a:endParaRPr lang="nl-NL" sz="4800" i="1" dirty="0">
              <a:solidFill>
                <a:srgbClr val="008E7B"/>
              </a:solidFill>
              <a:latin typeface="Museo Sans 300" panose="02000000000000000000" pitchFamily="50" charset="0"/>
            </a:endParaRPr>
          </a:p>
        </p:txBody>
      </p:sp>
    </p:spTree>
    <p:extLst>
      <p:ext uri="{BB962C8B-B14F-4D97-AF65-F5344CB8AC3E}">
        <p14:creationId xmlns:p14="http://schemas.microsoft.com/office/powerpoint/2010/main" val="182797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A6232-CEAA-4AEA-BF2C-B9A74836BB43}"/>
              </a:ext>
            </a:extLst>
          </p:cNvPr>
          <p:cNvSpPr/>
          <p:nvPr/>
        </p:nvSpPr>
        <p:spPr>
          <a:xfrm>
            <a:off x="1168400" y="2274838"/>
            <a:ext cx="9855200" cy="2308324"/>
          </a:xfrm>
          <a:prstGeom prst="rect">
            <a:avLst/>
          </a:prstGeom>
          <a:noFill/>
        </p:spPr>
        <p:txBody>
          <a:bodyPr wrap="square">
            <a:spAutoFit/>
          </a:bodyPr>
          <a:lstStyle/>
          <a:p>
            <a:r>
              <a:rPr lang="en-GB" sz="3600" b="1" dirty="0">
                <a:solidFill>
                  <a:srgbClr val="008E7B"/>
                </a:solidFill>
                <a:latin typeface="Museo Sans 100" panose="02000000000000000000" pitchFamily="50" charset="0"/>
              </a:rPr>
              <a:t>The key objective </a:t>
            </a:r>
            <a:r>
              <a:rPr lang="en-GB" sz="3600" dirty="0">
                <a:solidFill>
                  <a:srgbClr val="008E7B"/>
                </a:solidFill>
                <a:latin typeface="Museo Sans 100" panose="02000000000000000000" pitchFamily="50" charset="0"/>
              </a:rPr>
              <a:t>of Impact at the Core is </a:t>
            </a:r>
            <a:r>
              <a:rPr lang="en-GB" sz="3600" dirty="0">
                <a:solidFill>
                  <a:srgbClr val="008E7B"/>
                </a:solidFill>
                <a:latin typeface="Museo Sans 900" panose="02000000000000000000" pitchFamily="50" charset="0"/>
              </a:rPr>
              <a:t>that our educational programmes create impact on both students, teachers and </a:t>
            </a:r>
            <a:r>
              <a:rPr lang="en-GB" sz="3600" i="1" dirty="0">
                <a:solidFill>
                  <a:srgbClr val="008E7B"/>
                </a:solidFill>
                <a:latin typeface="Museo Sans 900" panose="02000000000000000000" pitchFamily="50" charset="0"/>
              </a:rPr>
              <a:t>the outside world</a:t>
            </a:r>
            <a:r>
              <a:rPr lang="en-GB" sz="3600" dirty="0">
                <a:solidFill>
                  <a:srgbClr val="008E7B"/>
                </a:solidFill>
                <a:latin typeface="Museo Sans 900" panose="02000000000000000000" pitchFamily="50" charset="0"/>
              </a:rPr>
              <a:t>.</a:t>
            </a:r>
          </a:p>
        </p:txBody>
      </p:sp>
    </p:spTree>
    <p:extLst>
      <p:ext uri="{BB962C8B-B14F-4D97-AF65-F5344CB8AC3E}">
        <p14:creationId xmlns:p14="http://schemas.microsoft.com/office/powerpoint/2010/main" val="169641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close up of text on a white background&#10;&#10;Description automatically generated">
            <a:extLst>
              <a:ext uri="{FF2B5EF4-FFF2-40B4-BE49-F238E27FC236}">
                <a16:creationId xmlns:a16="http://schemas.microsoft.com/office/drawing/2014/main" id="{01694218-A5D3-4F86-8091-BADC4AC719C0}"/>
              </a:ext>
            </a:extLst>
          </p:cNvPr>
          <p:cNvPicPr>
            <a:picLocks noGrp="1" noChangeAspect="1"/>
          </p:cNvPicPr>
          <p:nvPr>
            <p:ph type="pic" sz="quarter" idx="10"/>
          </p:nvPr>
        </p:nvPicPr>
        <p:blipFill>
          <a:blip r:embed="rId3"/>
          <a:srcRect l="3634" r="3634"/>
          <a:stretch>
            <a:fillRect/>
          </a:stretch>
        </p:blipFill>
        <p:spPr/>
      </p:pic>
      <p:sp>
        <p:nvSpPr>
          <p:cNvPr id="3" name="Text Placeholder 2">
            <a:extLst>
              <a:ext uri="{FF2B5EF4-FFF2-40B4-BE49-F238E27FC236}">
                <a16:creationId xmlns:a16="http://schemas.microsoft.com/office/drawing/2014/main" id="{30CDBF7A-7A66-409C-A684-63270EB86F1B}"/>
              </a:ext>
            </a:extLst>
          </p:cNvPr>
          <p:cNvSpPr>
            <a:spLocks noGrp="1"/>
          </p:cNvSpPr>
          <p:nvPr>
            <p:ph type="body" sz="quarter" idx="11"/>
          </p:nvPr>
        </p:nvSpPr>
        <p:spPr>
          <a:xfrm>
            <a:off x="460761" y="1280014"/>
            <a:ext cx="4948627" cy="4297972"/>
          </a:xfrm>
        </p:spPr>
        <p:txBody>
          <a:bodyPr>
            <a:normAutofit fontScale="25000" lnSpcReduction="20000"/>
          </a:bodyPr>
          <a:lstStyle/>
          <a:p>
            <a:r>
              <a:rPr lang="en-GB" sz="9600" dirty="0">
                <a:solidFill>
                  <a:srgbClr val="002121"/>
                </a:solidFill>
                <a:latin typeface="Museo Sans 300" panose="02000000000000000000" pitchFamily="50" charset="0"/>
              </a:rPr>
              <a:t>The </a:t>
            </a:r>
            <a:r>
              <a:rPr lang="en-GB" sz="9600" dirty="0">
                <a:solidFill>
                  <a:srgbClr val="002121"/>
                </a:solidFill>
                <a:latin typeface="Museo Sans 900" panose="02000000000000000000" pitchFamily="50" charset="0"/>
              </a:rPr>
              <a:t>focus of Impact at the Core </a:t>
            </a:r>
            <a:r>
              <a:rPr lang="en-GB" sz="9600" dirty="0">
                <a:solidFill>
                  <a:srgbClr val="002121"/>
                </a:solidFill>
                <a:latin typeface="Museo Sans 300" panose="02000000000000000000" pitchFamily="50" charset="0"/>
              </a:rPr>
              <a:t>is therefore upon </a:t>
            </a:r>
            <a:r>
              <a:rPr lang="en-GB" sz="9600" dirty="0">
                <a:solidFill>
                  <a:srgbClr val="002121"/>
                </a:solidFill>
                <a:latin typeface="Museo Sans 900" panose="02000000000000000000" pitchFamily="50" charset="0"/>
              </a:rPr>
              <a:t>developing and supporting education </a:t>
            </a:r>
            <a:r>
              <a:rPr lang="en-GB" sz="9600" dirty="0">
                <a:solidFill>
                  <a:srgbClr val="002121"/>
                </a:solidFill>
                <a:latin typeface="Museo Sans 300" panose="02000000000000000000" pitchFamily="50" charset="0"/>
              </a:rPr>
              <a:t>in which:</a:t>
            </a:r>
          </a:p>
          <a:p>
            <a:endParaRPr lang="en-GB" sz="7200" dirty="0">
              <a:solidFill>
                <a:srgbClr val="002121"/>
              </a:solidFill>
              <a:latin typeface="Museo Sans 300" panose="02000000000000000000" pitchFamily="50" charset="0"/>
            </a:endParaRPr>
          </a:p>
          <a:p>
            <a:pPr lvl="1"/>
            <a:r>
              <a:rPr lang="en-GB" sz="7200" b="1" dirty="0">
                <a:solidFill>
                  <a:srgbClr val="002121"/>
                </a:solidFill>
                <a:latin typeface="Museo Sans 500" panose="02000000000000000000" pitchFamily="50" charset="0"/>
              </a:rPr>
              <a:t>Real societal problems </a:t>
            </a:r>
            <a:r>
              <a:rPr lang="en-GB" sz="7200" dirty="0">
                <a:solidFill>
                  <a:srgbClr val="002121"/>
                </a:solidFill>
                <a:latin typeface="Museo Sans 300" panose="02000000000000000000" pitchFamily="50" charset="0"/>
              </a:rPr>
              <a:t>are dealt with;</a:t>
            </a:r>
          </a:p>
          <a:p>
            <a:pPr lvl="1"/>
            <a:endParaRPr lang="en-GB" sz="7200" dirty="0">
              <a:solidFill>
                <a:srgbClr val="002121"/>
              </a:solidFill>
              <a:latin typeface="Museo Sans 300" panose="02000000000000000000" pitchFamily="50" charset="0"/>
            </a:endParaRPr>
          </a:p>
          <a:p>
            <a:pPr lvl="1"/>
            <a:r>
              <a:rPr lang="en-GB" sz="7200" dirty="0">
                <a:solidFill>
                  <a:srgbClr val="002121"/>
                </a:solidFill>
                <a:latin typeface="Museo Sans 300" panose="02000000000000000000" pitchFamily="50" charset="0"/>
              </a:rPr>
              <a:t>Students must </a:t>
            </a:r>
            <a:r>
              <a:rPr lang="en-GB" sz="7200" b="1" dirty="0">
                <a:solidFill>
                  <a:srgbClr val="002121"/>
                </a:solidFill>
                <a:latin typeface="Museo Sans 500" panose="02000000000000000000" pitchFamily="50" charset="0"/>
              </a:rPr>
              <a:t>come up with </a:t>
            </a:r>
            <a:r>
              <a:rPr lang="en-GB" sz="7200" dirty="0">
                <a:solidFill>
                  <a:srgbClr val="002121"/>
                </a:solidFill>
                <a:latin typeface="Museo Sans 300" panose="02000000000000000000" pitchFamily="50" charset="0"/>
              </a:rPr>
              <a:t>(building blocks of) </a:t>
            </a:r>
            <a:r>
              <a:rPr lang="en-GB" sz="7200" b="1" dirty="0">
                <a:solidFill>
                  <a:srgbClr val="002121"/>
                </a:solidFill>
                <a:latin typeface="Museo Sans 500" panose="02000000000000000000" pitchFamily="50" charset="0"/>
              </a:rPr>
              <a:t>a solution</a:t>
            </a:r>
            <a:r>
              <a:rPr lang="en-GB" sz="7200" dirty="0">
                <a:solidFill>
                  <a:srgbClr val="002121"/>
                </a:solidFill>
                <a:latin typeface="Museo Sans 300" panose="02000000000000000000" pitchFamily="50" charset="0"/>
              </a:rPr>
              <a:t>;</a:t>
            </a:r>
          </a:p>
          <a:p>
            <a:pPr lvl="1"/>
            <a:endParaRPr lang="en-GB" sz="7200" dirty="0">
              <a:solidFill>
                <a:srgbClr val="002121"/>
              </a:solidFill>
              <a:latin typeface="Museo Sans 300" panose="02000000000000000000" pitchFamily="50" charset="0"/>
            </a:endParaRPr>
          </a:p>
          <a:p>
            <a:pPr lvl="1"/>
            <a:r>
              <a:rPr lang="en-GB" sz="7200" dirty="0">
                <a:solidFill>
                  <a:srgbClr val="002121"/>
                </a:solidFill>
                <a:latin typeface="Museo Sans 300" panose="02000000000000000000" pitchFamily="50" charset="0"/>
              </a:rPr>
              <a:t>There is </a:t>
            </a:r>
            <a:r>
              <a:rPr lang="en-GB" sz="7200" b="1" dirty="0">
                <a:solidFill>
                  <a:srgbClr val="002121"/>
                </a:solidFill>
                <a:latin typeface="Museo Sans 500" panose="02000000000000000000" pitchFamily="50" charset="0"/>
              </a:rPr>
              <a:t>interaction with actors </a:t>
            </a:r>
            <a:r>
              <a:rPr lang="en-GB" sz="7200" dirty="0">
                <a:solidFill>
                  <a:srgbClr val="002121"/>
                </a:solidFill>
                <a:latin typeface="Museo Sans 300" panose="02000000000000000000" pitchFamily="50" charset="0"/>
              </a:rPr>
              <a:t>with a stake related to the problem;</a:t>
            </a:r>
          </a:p>
          <a:p>
            <a:pPr lvl="1"/>
            <a:endParaRPr lang="en-GB" sz="7200" dirty="0">
              <a:solidFill>
                <a:srgbClr val="002121"/>
              </a:solidFill>
              <a:latin typeface="Museo Sans 300" panose="02000000000000000000" pitchFamily="50" charset="0"/>
            </a:endParaRPr>
          </a:p>
          <a:p>
            <a:pPr lvl="1"/>
            <a:r>
              <a:rPr lang="en-GB" sz="7200" dirty="0">
                <a:solidFill>
                  <a:srgbClr val="002121"/>
                </a:solidFill>
                <a:latin typeface="Museo Sans 300" panose="02000000000000000000" pitchFamily="50" charset="0"/>
              </a:rPr>
              <a:t>There is thus attention for combining the </a:t>
            </a:r>
            <a:r>
              <a:rPr lang="en-GB" sz="7200" b="1" dirty="0">
                <a:solidFill>
                  <a:srgbClr val="002121"/>
                </a:solidFill>
                <a:latin typeface="Museo Sans 500" panose="02000000000000000000" pitchFamily="50" charset="0"/>
              </a:rPr>
              <a:t>transfer of disciplinary content </a:t>
            </a:r>
            <a:r>
              <a:rPr lang="en-GB" sz="7200" dirty="0">
                <a:solidFill>
                  <a:srgbClr val="002121"/>
                </a:solidFill>
                <a:latin typeface="Museo Sans 300" panose="02000000000000000000" pitchFamily="50" charset="0"/>
              </a:rPr>
              <a:t>(theory, knowledge) </a:t>
            </a:r>
            <a:r>
              <a:rPr lang="en-GB" sz="7200" b="1" dirty="0">
                <a:solidFill>
                  <a:srgbClr val="002121"/>
                </a:solidFill>
                <a:latin typeface="Museo Sans 500" panose="02000000000000000000" pitchFamily="50" charset="0"/>
              </a:rPr>
              <a:t>with training problem-solving skills.</a:t>
            </a:r>
          </a:p>
          <a:p>
            <a:endParaRPr lang="en-US" dirty="0"/>
          </a:p>
        </p:txBody>
      </p:sp>
    </p:spTree>
    <p:extLst>
      <p:ext uri="{BB962C8B-B14F-4D97-AF65-F5344CB8AC3E}">
        <p14:creationId xmlns:p14="http://schemas.microsoft.com/office/powerpoint/2010/main" val="104287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CDBF7A-7A66-409C-A684-63270EB86F1B}"/>
              </a:ext>
            </a:extLst>
          </p:cNvPr>
          <p:cNvSpPr>
            <a:spLocks noGrp="1"/>
          </p:cNvSpPr>
          <p:nvPr>
            <p:ph type="body" sz="quarter" idx="11"/>
          </p:nvPr>
        </p:nvSpPr>
        <p:spPr>
          <a:xfrm>
            <a:off x="460761" y="871415"/>
            <a:ext cx="5338254" cy="4297972"/>
          </a:xfrm>
        </p:spPr>
        <p:txBody>
          <a:bodyPr>
            <a:normAutofit fontScale="25000" lnSpcReduction="20000"/>
          </a:bodyPr>
          <a:lstStyle/>
          <a:p>
            <a:r>
              <a:rPr lang="en-US" sz="9600" dirty="0">
                <a:solidFill>
                  <a:srgbClr val="002121"/>
                </a:solidFill>
                <a:latin typeface="Museo Sans 900" panose="02000000000000000000" pitchFamily="50" charset="0"/>
              </a:rPr>
              <a:t>Threefold approach </a:t>
            </a:r>
            <a:r>
              <a:rPr lang="en-US" sz="9600" dirty="0">
                <a:solidFill>
                  <a:srgbClr val="002121"/>
                </a:solidFill>
                <a:latin typeface="Museo Sans 300" panose="02000000000000000000" pitchFamily="50" charset="0"/>
              </a:rPr>
              <a:t>to achieve this: </a:t>
            </a:r>
          </a:p>
          <a:p>
            <a:endParaRPr lang="en-US" sz="9600" dirty="0">
              <a:solidFill>
                <a:srgbClr val="002121"/>
              </a:solidFill>
            </a:endParaRPr>
          </a:p>
          <a:p>
            <a:pPr marL="457200" indent="-457200">
              <a:buFont typeface="+mj-lt"/>
              <a:buAutoNum type="arabicPeriod"/>
            </a:pPr>
            <a:r>
              <a:rPr lang="en-US" sz="7200" dirty="0">
                <a:solidFill>
                  <a:srgbClr val="002121"/>
                </a:solidFill>
                <a:latin typeface="Museo Sans 900" panose="02000000000000000000" pitchFamily="50" charset="0"/>
              </a:rPr>
              <a:t>We develop evidence-based impact-driven education</a:t>
            </a:r>
            <a:r>
              <a:rPr lang="en-US" sz="7200" dirty="0">
                <a:solidFill>
                  <a:srgbClr val="002121"/>
                </a:solidFill>
              </a:rPr>
              <a:t>, either through developing new forms of impact-driven education and supporting and strengthening existing practices; </a:t>
            </a:r>
          </a:p>
          <a:p>
            <a:pPr marL="457200" indent="-457200">
              <a:buFont typeface="+mj-lt"/>
              <a:buAutoNum type="arabicPeriod"/>
            </a:pPr>
            <a:endParaRPr lang="en-US" sz="7200" dirty="0">
              <a:solidFill>
                <a:srgbClr val="002121"/>
              </a:solidFill>
            </a:endParaRPr>
          </a:p>
          <a:p>
            <a:pPr marL="457200" indent="-457200">
              <a:buFont typeface="+mj-lt"/>
              <a:buAutoNum type="arabicPeriod"/>
            </a:pPr>
            <a:r>
              <a:rPr lang="en-US" sz="7200" dirty="0">
                <a:solidFill>
                  <a:srgbClr val="002121"/>
                </a:solidFill>
                <a:latin typeface="Museo Sans 900" panose="02000000000000000000" pitchFamily="50" charset="0"/>
              </a:rPr>
              <a:t>We develop a support structure to support the implementation </a:t>
            </a:r>
            <a:r>
              <a:rPr lang="en-US" sz="7200" dirty="0">
                <a:solidFill>
                  <a:srgbClr val="002121"/>
                </a:solidFill>
              </a:rPr>
              <a:t>of impact-driven education through facilities and teacher professionalization; </a:t>
            </a:r>
          </a:p>
          <a:p>
            <a:pPr marL="457200" indent="-457200">
              <a:buFont typeface="+mj-lt"/>
              <a:buAutoNum type="arabicPeriod"/>
            </a:pPr>
            <a:endParaRPr lang="en-US" sz="7200" dirty="0">
              <a:solidFill>
                <a:srgbClr val="002121"/>
              </a:solidFill>
            </a:endParaRPr>
          </a:p>
          <a:p>
            <a:pPr marL="457200" indent="-457200">
              <a:buFont typeface="+mj-lt"/>
              <a:buAutoNum type="arabicPeriod"/>
            </a:pPr>
            <a:r>
              <a:rPr lang="en-US" sz="7200" dirty="0">
                <a:solidFill>
                  <a:srgbClr val="002121"/>
                </a:solidFill>
                <a:latin typeface="Museo Sans 900" panose="02000000000000000000" pitchFamily="50" charset="0"/>
              </a:rPr>
              <a:t>We develop an ecosystem </a:t>
            </a:r>
            <a:r>
              <a:rPr lang="en-US" sz="7200" dirty="0">
                <a:solidFill>
                  <a:srgbClr val="002121"/>
                </a:solidFill>
              </a:rPr>
              <a:t>with internal and external stakeholders to accelerate the transition towards impact-driven education</a:t>
            </a:r>
            <a:r>
              <a:rPr lang="en-US" sz="9600" dirty="0">
                <a:solidFill>
                  <a:srgbClr val="002121"/>
                </a:solidFill>
              </a:rPr>
              <a:t>. </a:t>
            </a:r>
          </a:p>
          <a:p>
            <a:endParaRPr lang="en-US" dirty="0"/>
          </a:p>
        </p:txBody>
      </p:sp>
      <p:pic>
        <p:nvPicPr>
          <p:cNvPr id="6" name="Picture Placeholder 5" descr="A group of toy figurines&#10;&#10;Description automatically generated">
            <a:extLst>
              <a:ext uri="{FF2B5EF4-FFF2-40B4-BE49-F238E27FC236}">
                <a16:creationId xmlns:a16="http://schemas.microsoft.com/office/drawing/2014/main" id="{A6613CB2-B5F3-4751-9362-8BB07B7B5125}"/>
              </a:ext>
            </a:extLst>
          </p:cNvPr>
          <p:cNvPicPr>
            <a:picLocks noGrp="1" noChangeAspect="1"/>
          </p:cNvPicPr>
          <p:nvPr>
            <p:ph type="pic" sz="quarter" idx="10"/>
          </p:nvPr>
        </p:nvPicPr>
        <p:blipFill>
          <a:blip r:embed="rId3"/>
          <a:srcRect l="20965" r="20965"/>
          <a:stretch>
            <a:fillRect/>
          </a:stretch>
        </p:blipFill>
        <p:spPr/>
      </p:pic>
    </p:spTree>
    <p:extLst>
      <p:ext uri="{BB962C8B-B14F-4D97-AF65-F5344CB8AC3E}">
        <p14:creationId xmlns:p14="http://schemas.microsoft.com/office/powerpoint/2010/main" val="183289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FE023C-6E7B-4F1C-84EC-DB41F1C3ABB5}"/>
              </a:ext>
            </a:extLst>
          </p:cNvPr>
          <p:cNvSpPr/>
          <p:nvPr/>
        </p:nvSpPr>
        <p:spPr>
          <a:xfrm>
            <a:off x="129825" y="3576419"/>
            <a:ext cx="2839667" cy="2904767"/>
          </a:xfrm>
          <a:prstGeom prst="rect">
            <a:avLst/>
          </a:prstGeom>
          <a:solidFill>
            <a:srgbClr val="0C8066"/>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Museo Sans 900" panose="02000000000000000000" pitchFamily="50" charset="0"/>
              </a:rPr>
              <a:t>Connecting </a:t>
            </a:r>
          </a:p>
          <a:p>
            <a:pPr marL="0" marR="0" lvl="0" indent="0" defTabSz="914400" eaLnBrk="1" fontAlgn="base" latinLnBrk="0" hangingPunct="1">
              <a:lnSpc>
                <a:spcPct val="90000"/>
              </a:lnSpc>
              <a:spcBef>
                <a:spcPts val="400"/>
              </a:spcBef>
              <a:spcAft>
                <a:spcPct val="0"/>
              </a:spcAft>
              <a:buClrTx/>
              <a:buSzTx/>
              <a:buFontTx/>
              <a:buNone/>
              <a:tabLst/>
              <a:defRPr/>
            </a:pPr>
            <a:r>
              <a:rPr lang="en-US" sz="1200" kern="0" dirty="0">
                <a:solidFill>
                  <a:schemeClr val="bg1"/>
                </a:solidFill>
                <a:latin typeface="Museo Sans 900" panose="02000000000000000000" pitchFamily="50" charset="0"/>
              </a:rPr>
              <a:t>with:</a:t>
            </a:r>
            <a:br>
              <a:rPr lang="en-US" sz="1200" kern="0" dirty="0">
                <a:solidFill>
                  <a:schemeClr val="bg1"/>
                </a:solidFill>
                <a:latin typeface="Museo Sans 900" panose="02000000000000000000" pitchFamily="50" charset="0"/>
              </a:rPr>
            </a:br>
            <a:endParaRPr lang="en-US" sz="1200" kern="0" dirty="0">
              <a:solidFill>
                <a:schemeClr val="bg1"/>
              </a:solidFill>
              <a:latin typeface="Museo Sans 9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r>
              <a:rPr lang="en-US" sz="1100" b="1" kern="0" dirty="0">
                <a:solidFill>
                  <a:schemeClr val="bg1"/>
                </a:solidFill>
                <a:latin typeface="Museo Sans 900" panose="02000000000000000000" pitchFamily="50" charset="0"/>
              </a:rPr>
              <a:t>Fostering our </a:t>
            </a:r>
            <a:br>
              <a:rPr lang="en-US" sz="1100" b="1" kern="0" dirty="0">
                <a:solidFill>
                  <a:schemeClr val="bg1"/>
                </a:solidFill>
                <a:latin typeface="Museo Sans 900" panose="02000000000000000000" pitchFamily="50" charset="0"/>
              </a:rPr>
            </a:br>
            <a:r>
              <a:rPr lang="en-US" sz="1100" b="1" kern="0" dirty="0">
                <a:solidFill>
                  <a:schemeClr val="bg1"/>
                </a:solidFill>
                <a:latin typeface="Museo Sans 900" panose="02000000000000000000" pitchFamily="50" charset="0"/>
              </a:rPr>
              <a:t>societal impact</a:t>
            </a:r>
            <a:br>
              <a:rPr lang="en-US" sz="1100" b="1" kern="0" dirty="0">
                <a:solidFill>
                  <a:schemeClr val="bg1"/>
                </a:solidFill>
                <a:latin typeface="Museo Sans 900" panose="02000000000000000000" pitchFamily="50" charset="0"/>
              </a:rPr>
            </a:br>
            <a:r>
              <a:rPr lang="en-US" sz="1100" b="1" kern="0" dirty="0">
                <a:solidFill>
                  <a:schemeClr val="bg1"/>
                </a:solidFill>
                <a:latin typeface="Museo Sans 900" panose="02000000000000000000" pitchFamily="50" charset="0"/>
              </a:rPr>
              <a:t>Identity</a:t>
            </a:r>
            <a:br>
              <a:rPr lang="en-US" sz="1100" b="1" kern="0" dirty="0">
                <a:solidFill>
                  <a:schemeClr val="bg1"/>
                </a:solidFill>
                <a:latin typeface="Museo Sans 900" panose="02000000000000000000" pitchFamily="50" charset="0"/>
              </a:rPr>
            </a:br>
            <a:r>
              <a:rPr lang="en-US" sz="900" i="1" kern="0" dirty="0">
                <a:solidFill>
                  <a:schemeClr val="bg1"/>
                </a:solidFill>
                <a:latin typeface="Museo Sans 100" panose="02000000000000000000" pitchFamily="50" charset="0"/>
              </a:rPr>
              <a:t>Goal 2. Advancing </a:t>
            </a:r>
            <a:br>
              <a:rPr lang="en-US" sz="900" i="1" kern="0" dirty="0">
                <a:solidFill>
                  <a:schemeClr val="bg1"/>
                </a:solidFill>
                <a:latin typeface="Museo Sans 100" panose="02000000000000000000" pitchFamily="50" charset="0"/>
              </a:rPr>
            </a:br>
            <a:r>
              <a:rPr lang="en-US" sz="900" i="1" kern="0" dirty="0">
                <a:solidFill>
                  <a:schemeClr val="bg1"/>
                </a:solidFill>
                <a:latin typeface="Museo Sans 100" panose="02000000000000000000" pitchFamily="50" charset="0"/>
              </a:rPr>
              <a:t>Impact – Engaged education</a:t>
            </a:r>
            <a:br>
              <a:rPr lang="en-US" sz="900" i="1" kern="0" dirty="0">
                <a:solidFill>
                  <a:schemeClr val="bg1"/>
                </a:solidFill>
                <a:latin typeface="Museo Sans 500" panose="02000000000000000000" pitchFamily="50" charset="0"/>
              </a:rPr>
            </a:br>
            <a:br>
              <a:rPr lang="en-US" sz="1100" kern="0" dirty="0">
                <a:solidFill>
                  <a:schemeClr val="bg1"/>
                </a:solidFill>
                <a:latin typeface="Museo Sans 900" panose="02000000000000000000" pitchFamily="50" charset="0"/>
              </a:rPr>
            </a:br>
            <a:r>
              <a:rPr lang="en-US" sz="1100" kern="0" dirty="0">
                <a:solidFill>
                  <a:schemeClr val="bg1"/>
                </a:solidFill>
                <a:latin typeface="Museo Sans 900" panose="02000000000000000000" pitchFamily="50" charset="0"/>
              </a:rPr>
              <a:t>Ensuring our education is future-oriented</a:t>
            </a:r>
            <a:br>
              <a:rPr lang="en-US" sz="1100" kern="0" dirty="0">
                <a:solidFill>
                  <a:schemeClr val="bg1"/>
                </a:solidFill>
                <a:latin typeface="Museo Sans 900" panose="02000000000000000000" pitchFamily="50" charset="0"/>
              </a:rPr>
            </a:br>
            <a:r>
              <a:rPr lang="en-US" sz="900" i="1" kern="0" dirty="0">
                <a:solidFill>
                  <a:schemeClr val="bg1"/>
                </a:solidFill>
                <a:latin typeface="Museo Sans 100" panose="02000000000000000000" pitchFamily="50" charset="0"/>
              </a:rPr>
              <a:t>Goal 1. Engaged and challenged by societal change</a:t>
            </a:r>
            <a:br>
              <a:rPr lang="en-US" sz="900" i="1" kern="0" dirty="0">
                <a:solidFill>
                  <a:schemeClr val="bg1"/>
                </a:solidFill>
                <a:latin typeface="Museo Sans 100" panose="02000000000000000000" pitchFamily="50" charset="0"/>
              </a:rPr>
            </a:br>
            <a:r>
              <a:rPr lang="en-US" sz="900" i="1" kern="0" dirty="0">
                <a:solidFill>
                  <a:schemeClr val="bg1"/>
                </a:solidFill>
                <a:latin typeface="Museo Sans 100" panose="02000000000000000000" pitchFamily="50" charset="0"/>
              </a:rPr>
              <a:t>Goal 4. Erasmian Education</a:t>
            </a:r>
            <a:br>
              <a:rPr lang="en-US" sz="1100" i="1" kern="0" dirty="0">
                <a:solidFill>
                  <a:schemeClr val="bg1"/>
                </a:solidFill>
                <a:latin typeface="Museo Sans 900" panose="02000000000000000000" pitchFamily="50" charset="0"/>
              </a:rPr>
            </a:br>
            <a:endParaRPr lang="en-US" sz="1100" kern="0" dirty="0">
              <a:solidFill>
                <a:schemeClr val="bg1"/>
              </a:solidFill>
              <a:latin typeface="Museo Sans 9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r>
              <a:rPr kumimoji="0" lang="en-US" sz="1100" b="0" u="none" strike="noStrike" kern="0" cap="none" spc="0" normalizeH="0" baseline="0" noProof="0" dirty="0">
                <a:ln>
                  <a:noFill/>
                </a:ln>
                <a:solidFill>
                  <a:schemeClr val="bg1"/>
                </a:solidFill>
                <a:effectLst/>
                <a:uLnTx/>
                <a:uFillTx/>
                <a:latin typeface="Museo Sans 900" panose="02000000000000000000" pitchFamily="50" charset="0"/>
              </a:rPr>
              <a:t>Investing in our pe</a:t>
            </a:r>
            <a:r>
              <a:rPr lang="en-US" sz="1100" kern="0" dirty="0" err="1">
                <a:solidFill>
                  <a:schemeClr val="bg1"/>
                </a:solidFill>
                <a:latin typeface="Museo Sans 900" panose="02000000000000000000" pitchFamily="50" charset="0"/>
              </a:rPr>
              <a:t>ople</a:t>
            </a:r>
            <a:r>
              <a:rPr lang="en-US" sz="1100" kern="0" dirty="0">
                <a:solidFill>
                  <a:schemeClr val="bg1"/>
                </a:solidFill>
                <a:latin typeface="Museo Sans 900" panose="02000000000000000000" pitchFamily="50" charset="0"/>
              </a:rPr>
              <a:t> for the future</a:t>
            </a:r>
            <a:br>
              <a:rPr lang="en-US" sz="1100" kern="0" dirty="0">
                <a:solidFill>
                  <a:schemeClr val="bg1"/>
                </a:solidFill>
                <a:latin typeface="Museo Sans 900" panose="02000000000000000000" pitchFamily="50" charset="0"/>
              </a:rPr>
            </a:br>
            <a:r>
              <a:rPr lang="en-US" sz="900" i="1" kern="0" dirty="0">
                <a:solidFill>
                  <a:schemeClr val="bg1"/>
                </a:solidFill>
                <a:latin typeface="Museo Sans 100" panose="02000000000000000000" pitchFamily="50" charset="0"/>
              </a:rPr>
              <a:t>Goal 2. Career and talent development</a:t>
            </a:r>
            <a:endParaRPr kumimoji="0" lang="en-US" sz="900" b="0" i="1" u="none" strike="noStrike" kern="0" cap="none" spc="0" normalizeH="0" baseline="0" noProof="0" dirty="0">
              <a:ln>
                <a:noFill/>
              </a:ln>
              <a:solidFill>
                <a:schemeClr val="bg1"/>
              </a:solidFill>
              <a:effectLst/>
              <a:uLnTx/>
              <a:uFillTx/>
              <a:latin typeface="Museo Sans 9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dirty="0">
              <a:ln>
                <a:noFill/>
              </a:ln>
              <a:solidFill>
                <a:schemeClr val="bg1"/>
              </a:solidFill>
              <a:effectLst/>
              <a:uLnTx/>
              <a:uFillTx/>
              <a:latin typeface="Museo Sans 9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dirty="0">
              <a:ln>
                <a:noFill/>
              </a:ln>
              <a:solidFill>
                <a:schemeClr val="bg1"/>
              </a:solidFill>
              <a:effectLst/>
              <a:uLnTx/>
              <a:uFillTx/>
              <a:latin typeface="Arial Narrow"/>
              <a:ea typeface="+mn-ea"/>
              <a:cs typeface="+mn-cs"/>
            </a:endParaRPr>
          </a:p>
        </p:txBody>
      </p:sp>
      <p:sp>
        <p:nvSpPr>
          <p:cNvPr id="4" name="Rectangle 3">
            <a:extLst>
              <a:ext uri="{FF2B5EF4-FFF2-40B4-BE49-F238E27FC236}">
                <a16:creationId xmlns:a16="http://schemas.microsoft.com/office/drawing/2014/main" id="{3872804D-1227-4074-988C-AE71C85A8ADA}"/>
              </a:ext>
            </a:extLst>
          </p:cNvPr>
          <p:cNvSpPr/>
          <p:nvPr/>
        </p:nvSpPr>
        <p:spPr>
          <a:xfrm>
            <a:off x="146681" y="543666"/>
            <a:ext cx="2839667" cy="2737914"/>
          </a:xfrm>
          <a:prstGeom prst="rect">
            <a:avLst/>
          </a:prstGeom>
          <a:solidFill>
            <a:srgbClr val="0C8066"/>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en-US" sz="1500" b="0" i="0" u="none" strike="noStrike" kern="0" cap="none" spc="0" normalizeH="0" baseline="0" noProof="0" dirty="0">
                <a:ln>
                  <a:noFill/>
                </a:ln>
                <a:solidFill>
                  <a:schemeClr val="bg1"/>
                </a:solidFill>
                <a:effectLst/>
                <a:uLnTx/>
                <a:uFillTx/>
                <a:latin typeface="Museo Sans 900" panose="02000000000000000000" pitchFamily="50" charset="0"/>
              </a:rPr>
              <a:t>Goal:</a:t>
            </a:r>
          </a:p>
          <a:p>
            <a:pPr fontAlgn="base">
              <a:lnSpc>
                <a:spcPct val="90000"/>
              </a:lnSpc>
              <a:spcBef>
                <a:spcPts val="400"/>
              </a:spcBef>
              <a:spcAft>
                <a:spcPct val="0"/>
              </a:spcAft>
              <a:defRPr/>
            </a:pPr>
            <a:r>
              <a:rPr lang="en-US" sz="1600" dirty="0">
                <a:latin typeface="Museo Sans 300" panose="02000000000000000000" pitchFamily="50" charset="0"/>
              </a:rPr>
              <a:t>We develop a support structure to support the implementation of impact-driven education through facilities and teacher professionalization. </a:t>
            </a:r>
            <a:endParaRPr lang="nl-NL" sz="1600" dirty="0">
              <a:latin typeface="Museo Sans 3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dirty="0">
              <a:ln>
                <a:noFill/>
              </a:ln>
              <a:solidFill>
                <a:schemeClr val="bg1"/>
              </a:solidFill>
              <a:effectLst/>
              <a:uLnTx/>
              <a:uFillTx/>
              <a:latin typeface="Arial Narrow"/>
              <a:ea typeface="+mn-ea"/>
              <a:cs typeface="+mn-cs"/>
            </a:endParaRPr>
          </a:p>
        </p:txBody>
      </p:sp>
      <p:sp>
        <p:nvSpPr>
          <p:cNvPr id="5" name="Oval 4">
            <a:extLst>
              <a:ext uri="{FF2B5EF4-FFF2-40B4-BE49-F238E27FC236}">
                <a16:creationId xmlns:a16="http://schemas.microsoft.com/office/drawing/2014/main" id="{47FF75DD-50A5-40B5-BBFD-6F05B0D5E02F}"/>
              </a:ext>
            </a:extLst>
          </p:cNvPr>
          <p:cNvSpPr/>
          <p:nvPr/>
        </p:nvSpPr>
        <p:spPr>
          <a:xfrm>
            <a:off x="1428797" y="1604411"/>
            <a:ext cx="3825055" cy="3685244"/>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latin typeface="Arial Narrow"/>
              <a:ea typeface="+mn-ea"/>
              <a:cs typeface="+mn-cs"/>
            </a:endParaRPr>
          </a:p>
        </p:txBody>
      </p:sp>
      <p:sp>
        <p:nvSpPr>
          <p:cNvPr id="6" name="Rectangle 5">
            <a:extLst>
              <a:ext uri="{FF2B5EF4-FFF2-40B4-BE49-F238E27FC236}">
                <a16:creationId xmlns:a16="http://schemas.microsoft.com/office/drawing/2014/main" id="{2B34DBF8-95BE-44F9-8199-85D7622E4E50}"/>
              </a:ext>
            </a:extLst>
          </p:cNvPr>
          <p:cNvSpPr>
            <a:spLocks/>
          </p:cNvSpPr>
          <p:nvPr/>
        </p:nvSpPr>
        <p:spPr>
          <a:xfrm>
            <a:off x="3627100" y="543666"/>
            <a:ext cx="7975209" cy="5937521"/>
          </a:xfrm>
          <a:prstGeom prst="rect">
            <a:avLst/>
          </a:prstGeom>
          <a:solidFill>
            <a:srgbClr val="002121">
              <a:alpha val="50000"/>
            </a:srgbClr>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latin typeface="Arial Narrow"/>
              <a:ea typeface="+mn-ea"/>
              <a:cs typeface="+mn-cs"/>
            </a:endParaRPr>
          </a:p>
        </p:txBody>
      </p:sp>
      <p:sp>
        <p:nvSpPr>
          <p:cNvPr id="8" name="Freeform: Shape 7">
            <a:extLst>
              <a:ext uri="{FF2B5EF4-FFF2-40B4-BE49-F238E27FC236}">
                <a16:creationId xmlns:a16="http://schemas.microsoft.com/office/drawing/2014/main" id="{2BCB92C2-A0A1-4E4F-81FA-011840F3EED7}"/>
              </a:ext>
            </a:extLst>
          </p:cNvPr>
          <p:cNvSpPr>
            <a:spLocks noChangeAspect="1"/>
          </p:cNvSpPr>
          <p:nvPr/>
        </p:nvSpPr>
        <p:spPr bwMode="auto">
          <a:xfrm rot="5400000">
            <a:off x="2379759" y="862950"/>
            <a:ext cx="1944720" cy="3604917"/>
          </a:xfrm>
          <a:custGeom>
            <a:avLst/>
            <a:gdLst>
              <a:gd name="connsiteX0" fmla="*/ 1626096 w 1869731"/>
              <a:gd name="connsiteY0" fmla="*/ 0 h 3437510"/>
              <a:gd name="connsiteX1" fmla="*/ 1869731 w 1869731"/>
              <a:gd name="connsiteY1" fmla="*/ 312532 h 3437510"/>
              <a:gd name="connsiteX2" fmla="*/ 1645524 w 1869731"/>
              <a:gd name="connsiteY2" fmla="*/ 613896 h 3437510"/>
              <a:gd name="connsiteX3" fmla="*/ 1611126 w 1869731"/>
              <a:gd name="connsiteY3" fmla="*/ 615633 h 3437510"/>
              <a:gd name="connsiteX4" fmla="*/ 614877 w 1869731"/>
              <a:gd name="connsiteY4" fmla="*/ 1719614 h 3437510"/>
              <a:gd name="connsiteX5" fmla="*/ 1500942 w 1869731"/>
              <a:gd name="connsiteY5" fmla="*/ 2806779 h 3437510"/>
              <a:gd name="connsiteX6" fmla="*/ 1587573 w 1869731"/>
              <a:gd name="connsiteY6" fmla="*/ 2820000 h 3437510"/>
              <a:gd name="connsiteX7" fmla="*/ 1366555 w 1869731"/>
              <a:gd name="connsiteY7" fmla="*/ 3114042 h 3437510"/>
              <a:gd name="connsiteX8" fmla="*/ 1592118 w 1869731"/>
              <a:gd name="connsiteY8" fmla="*/ 3437510 h 3437510"/>
              <a:gd name="connsiteX9" fmla="*/ 1548257 w 1869731"/>
              <a:gd name="connsiteY9" fmla="*/ 3435295 h 3437510"/>
              <a:gd name="connsiteX10" fmla="*/ 0 w 1869731"/>
              <a:gd name="connsiteY10" fmla="*/ 1719613 h 3437510"/>
              <a:gd name="connsiteX11" fmla="*/ 1548257 w 1869731"/>
              <a:gd name="connsiteY11" fmla="*/ 3931 h 343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9731" h="3437510">
                <a:moveTo>
                  <a:pt x="1626096" y="0"/>
                </a:moveTo>
                <a:lnTo>
                  <a:pt x="1869731" y="312532"/>
                </a:lnTo>
                <a:lnTo>
                  <a:pt x="1645524" y="613896"/>
                </a:lnTo>
                <a:lnTo>
                  <a:pt x="1611126" y="615633"/>
                </a:lnTo>
                <a:cubicBezTo>
                  <a:pt x="1051548" y="672462"/>
                  <a:pt x="614877" y="1145043"/>
                  <a:pt x="614877" y="1719614"/>
                </a:cubicBezTo>
                <a:cubicBezTo>
                  <a:pt x="614877" y="2255881"/>
                  <a:pt x="995266" y="2703302"/>
                  <a:pt x="1500942" y="2806779"/>
                </a:cubicBezTo>
                <a:lnTo>
                  <a:pt x="1587573" y="2820000"/>
                </a:lnTo>
                <a:lnTo>
                  <a:pt x="1366555" y="3114042"/>
                </a:lnTo>
                <a:lnTo>
                  <a:pt x="1592118" y="3437510"/>
                </a:lnTo>
                <a:lnTo>
                  <a:pt x="1548257" y="3435295"/>
                </a:lnTo>
                <a:cubicBezTo>
                  <a:pt x="678624" y="3346979"/>
                  <a:pt x="0" y="2612547"/>
                  <a:pt x="0" y="1719613"/>
                </a:cubicBezTo>
                <a:cubicBezTo>
                  <a:pt x="0" y="826679"/>
                  <a:pt x="678624" y="92247"/>
                  <a:pt x="1548257" y="3931"/>
                </a:cubicBezTo>
                <a:close/>
              </a:path>
            </a:pathLst>
          </a:custGeom>
          <a:solidFill>
            <a:srgbClr val="008E7B"/>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a:ln>
                <a:noFill/>
              </a:ln>
              <a:solidFill>
                <a:schemeClr val="bg1"/>
              </a:solidFill>
              <a:effectLst/>
              <a:uLnTx/>
              <a:uFillTx/>
              <a:latin typeface="Arial Narrow"/>
              <a:ea typeface="+mn-ea"/>
              <a:cs typeface="+mn-cs"/>
            </a:endParaRPr>
          </a:p>
        </p:txBody>
      </p:sp>
      <p:sp>
        <p:nvSpPr>
          <p:cNvPr id="9" name="Freeform: Shape 8">
            <a:extLst>
              <a:ext uri="{FF2B5EF4-FFF2-40B4-BE49-F238E27FC236}">
                <a16:creationId xmlns:a16="http://schemas.microsoft.com/office/drawing/2014/main" id="{F4861277-CFAD-4306-B7E8-C9B7F2894CB2}"/>
              </a:ext>
            </a:extLst>
          </p:cNvPr>
          <p:cNvSpPr>
            <a:spLocks noChangeAspect="1"/>
          </p:cNvSpPr>
          <p:nvPr/>
        </p:nvSpPr>
        <p:spPr bwMode="auto">
          <a:xfrm rot="5400000">
            <a:off x="2369427" y="2400048"/>
            <a:ext cx="1965384" cy="3604915"/>
          </a:xfrm>
          <a:custGeom>
            <a:avLst/>
            <a:gdLst>
              <a:gd name="connsiteX0" fmla="*/ 255323 w 1911814"/>
              <a:gd name="connsiteY0" fmla="*/ 0 h 3477925"/>
              <a:gd name="connsiteX1" fmla="*/ 346834 w 1911814"/>
              <a:gd name="connsiteY1" fmla="*/ 4621 h 3477925"/>
              <a:gd name="connsiteX2" fmla="*/ 1911814 w 1911814"/>
              <a:gd name="connsiteY2" fmla="*/ 1738834 h 3477925"/>
              <a:gd name="connsiteX3" fmla="*/ 346834 w 1911814"/>
              <a:gd name="connsiteY3" fmla="*/ 3473047 h 3477925"/>
              <a:gd name="connsiteX4" fmla="*/ 250223 w 1911814"/>
              <a:gd name="connsiteY4" fmla="*/ 3477925 h 3477925"/>
              <a:gd name="connsiteX5" fmla="*/ 0 w 1911814"/>
              <a:gd name="connsiteY5" fmla="*/ 3156942 h 3477925"/>
              <a:gd name="connsiteX6" fmla="*/ 227127 w 1911814"/>
              <a:gd name="connsiteY6" fmla="*/ 2845590 h 3477925"/>
              <a:gd name="connsiteX7" fmla="*/ 282063 w 1911814"/>
              <a:gd name="connsiteY7" fmla="*/ 2842816 h 3477925"/>
              <a:gd name="connsiteX8" fmla="*/ 1278312 w 1911814"/>
              <a:gd name="connsiteY8" fmla="*/ 1738835 h 3477925"/>
              <a:gd name="connsiteX9" fmla="*/ 392247 w 1911814"/>
              <a:gd name="connsiteY9" fmla="*/ 651670 h 3477925"/>
              <a:gd name="connsiteX10" fmla="*/ 290312 w 1911814"/>
              <a:gd name="connsiteY10" fmla="*/ 636113 h 3477925"/>
              <a:gd name="connsiteX11" fmla="*/ 503177 w 1911814"/>
              <a:gd name="connsiteY11" fmla="*/ 355433 h 347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1814" h="3477925">
                <a:moveTo>
                  <a:pt x="255323" y="0"/>
                </a:moveTo>
                <a:lnTo>
                  <a:pt x="346834" y="4621"/>
                </a:lnTo>
                <a:cubicBezTo>
                  <a:pt x="1225860" y="93891"/>
                  <a:pt x="1911814" y="836256"/>
                  <a:pt x="1911814" y="1738834"/>
                </a:cubicBezTo>
                <a:cubicBezTo>
                  <a:pt x="1911814" y="2641412"/>
                  <a:pt x="1225860" y="3383777"/>
                  <a:pt x="346834" y="3473047"/>
                </a:cubicBezTo>
                <a:lnTo>
                  <a:pt x="250223" y="3477925"/>
                </a:lnTo>
                <a:lnTo>
                  <a:pt x="0" y="3156942"/>
                </a:lnTo>
                <a:lnTo>
                  <a:pt x="227127" y="2845590"/>
                </a:lnTo>
                <a:lnTo>
                  <a:pt x="282063" y="2842816"/>
                </a:lnTo>
                <a:cubicBezTo>
                  <a:pt x="841642" y="2785987"/>
                  <a:pt x="1278312" y="2313406"/>
                  <a:pt x="1278312" y="1738835"/>
                </a:cubicBezTo>
                <a:cubicBezTo>
                  <a:pt x="1278312" y="1202569"/>
                  <a:pt x="897923" y="755147"/>
                  <a:pt x="392247" y="651670"/>
                </a:cubicBezTo>
                <a:lnTo>
                  <a:pt x="290312" y="636113"/>
                </a:lnTo>
                <a:lnTo>
                  <a:pt x="503177" y="355433"/>
                </a:lnTo>
                <a:close/>
              </a:path>
            </a:pathLst>
          </a:custGeom>
          <a:solidFill>
            <a:srgbClr val="008E7B"/>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a:ln>
                <a:noFill/>
              </a:ln>
              <a:solidFill>
                <a:schemeClr val="bg1"/>
              </a:solidFill>
              <a:effectLst/>
              <a:uLnTx/>
              <a:uFillTx/>
              <a:latin typeface="Arial Narrow"/>
              <a:ea typeface="+mn-ea"/>
              <a:cs typeface="+mn-cs"/>
            </a:endParaRPr>
          </a:p>
        </p:txBody>
      </p:sp>
      <p:sp>
        <p:nvSpPr>
          <p:cNvPr id="10" name="Oval 9">
            <a:extLst>
              <a:ext uri="{FF2B5EF4-FFF2-40B4-BE49-F238E27FC236}">
                <a16:creationId xmlns:a16="http://schemas.microsoft.com/office/drawing/2014/main" id="{4D255DA7-99EA-43E8-A5C7-3BCA85E6039A}"/>
              </a:ext>
            </a:extLst>
          </p:cNvPr>
          <p:cNvSpPr/>
          <p:nvPr/>
        </p:nvSpPr>
        <p:spPr>
          <a:xfrm>
            <a:off x="2377447" y="2442308"/>
            <a:ext cx="1965385" cy="1965385"/>
          </a:xfrm>
          <a:prstGeom prst="ellipse">
            <a:avLst/>
          </a:prstGeom>
          <a:solidFill>
            <a:srgbClr val="002121"/>
          </a:solidFill>
          <a:ln w="9525" cap="flat" cmpd="sng" algn="ctr">
            <a:noFill/>
            <a:prstDash val="solid"/>
          </a:ln>
          <a:effectLst/>
        </p:spPr>
        <p:txBody>
          <a:bodyPr lIns="72000" tIns="72000" rIns="72000" bIns="72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Museo Sans 100" panose="02000000000000000000" pitchFamily="50" charset="0"/>
              </a:rPr>
              <a:t>Teacher professionalization as enabler for Impact-driven education</a:t>
            </a:r>
          </a:p>
        </p:txBody>
      </p:sp>
      <p:sp>
        <p:nvSpPr>
          <p:cNvPr id="11" name="RBContent224">
            <a:extLst>
              <a:ext uri="{FF2B5EF4-FFF2-40B4-BE49-F238E27FC236}">
                <a16:creationId xmlns:a16="http://schemas.microsoft.com/office/drawing/2014/main" id="{11BEFD4A-FCE2-4834-A9D8-15999594F022}"/>
              </a:ext>
            </a:extLst>
          </p:cNvPr>
          <p:cNvSpPr txBox="1">
            <a:spLocks/>
          </p:cNvSpPr>
          <p:nvPr/>
        </p:nvSpPr>
        <p:spPr>
          <a:xfrm>
            <a:off x="2508605" y="1865758"/>
            <a:ext cx="1687026" cy="387798"/>
          </a:xfrm>
          <a:prstGeom prst="rect">
            <a:avLst/>
          </a:prstGeom>
          <a:noFill/>
          <a:ln w="9525">
            <a:noFill/>
          </a:ln>
        </p:spPr>
        <p:txBody>
          <a:bodyPr vert="horz" wrap="square" lIns="0" tIns="0" rIns="0" bIns="0" rtlCol="0">
            <a:spAutoFit/>
          </a:bodyPr>
          <a:lstStyle/>
          <a:p>
            <a:pPr marL="0" marR="0" lvl="0" indent="0" algn="ctr" defTabSz="914400" eaLnBrk="1" fontAlgn="base" latinLnBrk="0" hangingPunct="1">
              <a:lnSpc>
                <a:spcPct val="90000"/>
              </a:lnSpc>
              <a:spcBef>
                <a:spcPts val="400"/>
              </a:spcBef>
              <a:spcAft>
                <a:spcPct val="0"/>
              </a:spcAft>
              <a:buClrTx/>
              <a:buSzPct val="100000"/>
              <a:buFontTx/>
              <a:buNone/>
              <a:tabLst/>
              <a:defRPr/>
            </a:pPr>
            <a:r>
              <a:rPr lang="en-US" sz="1400" kern="0">
                <a:solidFill>
                  <a:schemeClr val="bg1"/>
                </a:solidFill>
                <a:latin typeface="Museo Sans 500" panose="02000000000000000000" pitchFamily="50" charset="0"/>
                <a:sym typeface="+mn-lt"/>
              </a:rPr>
              <a:t>Societal impact through education</a:t>
            </a:r>
            <a:endParaRPr kumimoji="0" lang="en-US" sz="1400" b="0" i="0" u="none" strike="noStrike" kern="0" cap="none" spc="0" normalizeH="0" baseline="0" noProof="0">
              <a:ln>
                <a:noFill/>
              </a:ln>
              <a:solidFill>
                <a:schemeClr val="bg1"/>
              </a:solidFill>
              <a:effectLst/>
              <a:uLnTx/>
              <a:uFillTx/>
              <a:latin typeface="Museo Sans 500" panose="02000000000000000000" pitchFamily="50" charset="0"/>
              <a:sym typeface="+mn-lt"/>
            </a:endParaRPr>
          </a:p>
        </p:txBody>
      </p:sp>
      <p:sp>
        <p:nvSpPr>
          <p:cNvPr id="12" name="RBContent224">
            <a:extLst>
              <a:ext uri="{FF2B5EF4-FFF2-40B4-BE49-F238E27FC236}">
                <a16:creationId xmlns:a16="http://schemas.microsoft.com/office/drawing/2014/main" id="{068C5E32-1516-4D74-BE22-101E71A39E84}"/>
              </a:ext>
            </a:extLst>
          </p:cNvPr>
          <p:cNvSpPr txBox="1">
            <a:spLocks/>
          </p:cNvSpPr>
          <p:nvPr/>
        </p:nvSpPr>
        <p:spPr>
          <a:xfrm>
            <a:off x="2508605" y="4600353"/>
            <a:ext cx="1687026" cy="387798"/>
          </a:xfrm>
          <a:prstGeom prst="rect">
            <a:avLst/>
          </a:prstGeom>
          <a:noFill/>
          <a:ln w="9525">
            <a:noFill/>
          </a:ln>
        </p:spPr>
        <p:txBody>
          <a:bodyPr vert="horz" wrap="square" lIns="0" tIns="0" rIns="0" bIns="0" rtlCol="0">
            <a:spAutoFit/>
          </a:bodyPr>
          <a:lstStyle/>
          <a:p>
            <a:pPr marL="0" marR="0" lvl="0" indent="0" algn="ctr" defTabSz="914400" eaLnBrk="1" fontAlgn="base" latinLnBrk="0" hangingPunct="1">
              <a:lnSpc>
                <a:spcPct val="90000"/>
              </a:lnSpc>
              <a:spcBef>
                <a:spcPts val="400"/>
              </a:spcBef>
              <a:spcAft>
                <a:spcPct val="0"/>
              </a:spcAft>
              <a:buClrTx/>
              <a:buSzPct val="100000"/>
              <a:buFontTx/>
              <a:buNone/>
              <a:tabLst/>
              <a:defRPr/>
            </a:pPr>
            <a:r>
              <a:rPr lang="en-US" sz="1400" kern="0" dirty="0">
                <a:solidFill>
                  <a:schemeClr val="bg1"/>
                </a:solidFill>
                <a:latin typeface="Museo Sans 500" panose="02000000000000000000" pitchFamily="50" charset="0"/>
                <a:sym typeface="+mn-lt"/>
              </a:rPr>
              <a:t>Teacher professionalization</a:t>
            </a:r>
            <a:endParaRPr kumimoji="0" lang="en-US" sz="1400" b="0" i="0" u="none" strike="noStrike" kern="0" cap="none" spc="0" normalizeH="0" baseline="0" noProof="0" dirty="0">
              <a:ln>
                <a:noFill/>
              </a:ln>
              <a:solidFill>
                <a:schemeClr val="bg1"/>
              </a:solidFill>
              <a:effectLst/>
              <a:uLnTx/>
              <a:uFillTx/>
              <a:latin typeface="Museo Sans 500" panose="02000000000000000000" pitchFamily="50" charset="0"/>
              <a:sym typeface="+mn-lt"/>
            </a:endParaRPr>
          </a:p>
        </p:txBody>
      </p:sp>
      <p:sp>
        <p:nvSpPr>
          <p:cNvPr id="17" name="TextBox 16">
            <a:extLst>
              <a:ext uri="{FF2B5EF4-FFF2-40B4-BE49-F238E27FC236}">
                <a16:creationId xmlns:a16="http://schemas.microsoft.com/office/drawing/2014/main" id="{6161E645-082D-4D57-BE68-93AEDAFB9D04}"/>
              </a:ext>
            </a:extLst>
          </p:cNvPr>
          <p:cNvSpPr txBox="1"/>
          <p:nvPr/>
        </p:nvSpPr>
        <p:spPr>
          <a:xfrm>
            <a:off x="3865858" y="596515"/>
            <a:ext cx="7736451" cy="954107"/>
          </a:xfrm>
          <a:prstGeom prst="rect">
            <a:avLst/>
          </a:prstGeom>
          <a:noFill/>
        </p:spPr>
        <p:txBody>
          <a:bodyPr wrap="square" rtlCol="0">
            <a:spAutoFit/>
          </a:bodyPr>
          <a:lstStyle/>
          <a:p>
            <a:r>
              <a:rPr lang="en-US" sz="1400" dirty="0">
                <a:solidFill>
                  <a:schemeClr val="bg1"/>
                </a:solidFill>
                <a:latin typeface="Museo Sans 900" panose="02000000000000000000" pitchFamily="50" charset="0"/>
              </a:rPr>
              <a:t>Teacher professionalization trajectory – supporting academic staff members with the necessary skills to develop and engage with impact-driven education. Listening to their needs and wishes. </a:t>
            </a:r>
          </a:p>
          <a:p>
            <a:r>
              <a:rPr lang="en-US" sz="1400" dirty="0">
                <a:solidFill>
                  <a:schemeClr val="bg1"/>
                </a:solidFill>
              </a:rPr>
              <a:t> </a:t>
            </a:r>
            <a:endParaRPr lang="nl-NL" sz="1400" dirty="0">
              <a:solidFill>
                <a:schemeClr val="bg1"/>
              </a:solidFill>
            </a:endParaRPr>
          </a:p>
        </p:txBody>
      </p:sp>
      <p:sp>
        <p:nvSpPr>
          <p:cNvPr id="25" name="Oval 24">
            <a:extLst>
              <a:ext uri="{FF2B5EF4-FFF2-40B4-BE49-F238E27FC236}">
                <a16:creationId xmlns:a16="http://schemas.microsoft.com/office/drawing/2014/main" id="{E4A344FF-F6CA-4C19-BC79-47675231F619}"/>
              </a:ext>
            </a:extLst>
          </p:cNvPr>
          <p:cNvSpPr/>
          <p:nvPr/>
        </p:nvSpPr>
        <p:spPr>
          <a:xfrm>
            <a:off x="5328264" y="1971531"/>
            <a:ext cx="1164671" cy="1164671"/>
          </a:xfrm>
          <a:prstGeom prst="ellipse">
            <a:avLst/>
          </a:prstGeom>
          <a:solidFill>
            <a:srgbClr val="002121"/>
          </a:solidFill>
          <a:ln w="9525" cap="flat" cmpd="sng" algn="ctr">
            <a:noFill/>
            <a:prstDash val="solid"/>
          </a:ln>
          <a:effectLst/>
        </p:spPr>
        <p:txBody>
          <a:bodyPr lIns="72000" tIns="72000" rIns="72000" bIns="72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r>
              <a:rPr kumimoji="0" lang="en-US" sz="900" b="0" i="0" u="none" strike="noStrike" kern="0" cap="none" spc="0" normalizeH="0" baseline="0" noProof="0" dirty="0">
                <a:ln>
                  <a:noFill/>
                </a:ln>
                <a:solidFill>
                  <a:schemeClr val="bg1"/>
                </a:solidFill>
                <a:effectLst/>
                <a:uLnTx/>
                <a:uFillTx/>
                <a:latin typeface="Museo Sans 100" panose="02000000000000000000" pitchFamily="50" charset="0"/>
              </a:rPr>
              <a:t>Insecurity with the learning environment</a:t>
            </a:r>
          </a:p>
        </p:txBody>
      </p:sp>
      <p:sp>
        <p:nvSpPr>
          <p:cNvPr id="26" name="Oval 25">
            <a:extLst>
              <a:ext uri="{FF2B5EF4-FFF2-40B4-BE49-F238E27FC236}">
                <a16:creationId xmlns:a16="http://schemas.microsoft.com/office/drawing/2014/main" id="{EC8E1747-63B5-4851-AD04-2F407E0DCAE4}"/>
              </a:ext>
            </a:extLst>
          </p:cNvPr>
          <p:cNvSpPr/>
          <p:nvPr/>
        </p:nvSpPr>
        <p:spPr>
          <a:xfrm>
            <a:off x="6752088" y="2477278"/>
            <a:ext cx="1164671" cy="1164671"/>
          </a:xfrm>
          <a:prstGeom prst="ellipse">
            <a:avLst/>
          </a:prstGeom>
          <a:solidFill>
            <a:srgbClr val="002121"/>
          </a:solidFill>
          <a:ln w="9525" cap="flat" cmpd="sng" algn="ctr">
            <a:noFill/>
            <a:prstDash val="solid"/>
          </a:ln>
          <a:effectLst/>
        </p:spPr>
        <p:txBody>
          <a:bodyPr lIns="72000" tIns="72000" rIns="72000" bIns="72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Museo Sans 100" panose="02000000000000000000" pitchFamily="50" charset="0"/>
              </a:rPr>
              <a:t>How do I organize such a course?</a:t>
            </a:r>
          </a:p>
        </p:txBody>
      </p:sp>
      <p:sp>
        <p:nvSpPr>
          <p:cNvPr id="27" name="Oval 26">
            <a:extLst>
              <a:ext uri="{FF2B5EF4-FFF2-40B4-BE49-F238E27FC236}">
                <a16:creationId xmlns:a16="http://schemas.microsoft.com/office/drawing/2014/main" id="{C5CC74F1-EB81-41EC-BE93-84AC6BD0FC6F}"/>
              </a:ext>
            </a:extLst>
          </p:cNvPr>
          <p:cNvSpPr/>
          <p:nvPr/>
        </p:nvSpPr>
        <p:spPr>
          <a:xfrm>
            <a:off x="8283320" y="1971531"/>
            <a:ext cx="1164671" cy="1164671"/>
          </a:xfrm>
          <a:prstGeom prst="ellipse">
            <a:avLst/>
          </a:prstGeom>
          <a:solidFill>
            <a:srgbClr val="002121"/>
          </a:solidFill>
          <a:ln w="9525" cap="flat" cmpd="sng" algn="ctr">
            <a:noFill/>
            <a:prstDash val="solid"/>
          </a:ln>
          <a:effectLst/>
        </p:spPr>
        <p:txBody>
          <a:bodyPr lIns="72000" tIns="72000" rIns="72000" bIns="72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Museo Sans 100" panose="02000000000000000000" pitchFamily="50" charset="0"/>
              </a:rPr>
              <a:t>What is my new role and how do I facilitate this?</a:t>
            </a:r>
          </a:p>
        </p:txBody>
      </p:sp>
      <p:sp>
        <p:nvSpPr>
          <p:cNvPr id="28" name="Oval 27">
            <a:extLst>
              <a:ext uri="{FF2B5EF4-FFF2-40B4-BE49-F238E27FC236}">
                <a16:creationId xmlns:a16="http://schemas.microsoft.com/office/drawing/2014/main" id="{11380EAA-2BBA-4444-B8F6-38C83CAEF85C}"/>
              </a:ext>
            </a:extLst>
          </p:cNvPr>
          <p:cNvSpPr/>
          <p:nvPr/>
        </p:nvSpPr>
        <p:spPr>
          <a:xfrm>
            <a:off x="9790970" y="2477277"/>
            <a:ext cx="1164671" cy="1164671"/>
          </a:xfrm>
          <a:prstGeom prst="ellipse">
            <a:avLst/>
          </a:prstGeom>
          <a:solidFill>
            <a:srgbClr val="002121"/>
          </a:solidFill>
          <a:ln w="9525" cap="flat" cmpd="sng" algn="ctr">
            <a:noFill/>
            <a:prstDash val="solid"/>
          </a:ln>
          <a:effectLst/>
        </p:spPr>
        <p:txBody>
          <a:bodyPr lIns="72000" tIns="72000" rIns="72000" bIns="72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Museo Sans 100" panose="02000000000000000000" pitchFamily="50" charset="0"/>
              </a:rPr>
              <a:t>How do I assess impact-driven education?</a:t>
            </a:r>
          </a:p>
        </p:txBody>
      </p:sp>
      <p:sp>
        <p:nvSpPr>
          <p:cNvPr id="29" name="Callout: Down Arrow 28">
            <a:extLst>
              <a:ext uri="{FF2B5EF4-FFF2-40B4-BE49-F238E27FC236}">
                <a16:creationId xmlns:a16="http://schemas.microsoft.com/office/drawing/2014/main" id="{8C3EAED5-F9EB-48F7-A943-058C3C5A1F31}"/>
              </a:ext>
            </a:extLst>
          </p:cNvPr>
          <p:cNvSpPr/>
          <p:nvPr/>
        </p:nvSpPr>
        <p:spPr>
          <a:xfrm>
            <a:off x="4831705" y="1389955"/>
            <a:ext cx="6466916" cy="581576"/>
          </a:xfrm>
          <a:prstGeom prst="downArrowCallout">
            <a:avLst/>
          </a:prstGeom>
          <a:solidFill>
            <a:srgbClr val="022926"/>
          </a:solidFill>
          <a:ln>
            <a:solidFill>
              <a:srgbClr val="022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useo Sans 100" panose="02000000000000000000" pitchFamily="50" charset="0"/>
              </a:rPr>
              <a:t>Bottlenecks that we experienced for teachers in impact-driven education</a:t>
            </a:r>
            <a:endParaRPr lang="nl-NL" sz="1400" dirty="0">
              <a:latin typeface="Museo Sans 100" panose="02000000000000000000" pitchFamily="50" charset="0"/>
            </a:endParaRPr>
          </a:p>
        </p:txBody>
      </p:sp>
      <p:sp>
        <p:nvSpPr>
          <p:cNvPr id="30" name="Callout: Down Arrow 29">
            <a:extLst>
              <a:ext uri="{FF2B5EF4-FFF2-40B4-BE49-F238E27FC236}">
                <a16:creationId xmlns:a16="http://schemas.microsoft.com/office/drawing/2014/main" id="{C55291E7-F209-49E1-81F9-CF1EC9CDBDCC}"/>
              </a:ext>
            </a:extLst>
          </p:cNvPr>
          <p:cNvSpPr/>
          <p:nvPr/>
        </p:nvSpPr>
        <p:spPr>
          <a:xfrm>
            <a:off x="5408250" y="3958334"/>
            <a:ext cx="5750139" cy="581576"/>
          </a:xfrm>
          <a:prstGeom prst="downArrowCallout">
            <a:avLst/>
          </a:prstGeom>
          <a:solidFill>
            <a:srgbClr val="2F836B"/>
          </a:solidFill>
          <a:ln>
            <a:solidFill>
              <a:srgbClr val="2F8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useo Sans 100" panose="02000000000000000000" pitchFamily="50" charset="0"/>
              </a:rPr>
              <a:t>Bringing these bottlenecks together in a </a:t>
            </a:r>
            <a:r>
              <a:rPr lang="en-US" sz="1200" dirty="0" err="1">
                <a:latin typeface="Museo Sans 100" panose="02000000000000000000" pitchFamily="50" charset="0"/>
              </a:rPr>
              <a:t>Microlab</a:t>
            </a:r>
            <a:r>
              <a:rPr lang="en-US" sz="1200" dirty="0">
                <a:latin typeface="Museo Sans 100" panose="02000000000000000000" pitchFamily="50" charset="0"/>
              </a:rPr>
              <a:t> about impact-driven education</a:t>
            </a:r>
            <a:endParaRPr lang="nl-NL" sz="1200" dirty="0">
              <a:latin typeface="Museo Sans 100" panose="02000000000000000000" pitchFamily="50" charset="0"/>
            </a:endParaRPr>
          </a:p>
        </p:txBody>
      </p:sp>
      <p:sp>
        <p:nvSpPr>
          <p:cNvPr id="31" name="Rectangle 30">
            <a:extLst>
              <a:ext uri="{FF2B5EF4-FFF2-40B4-BE49-F238E27FC236}">
                <a16:creationId xmlns:a16="http://schemas.microsoft.com/office/drawing/2014/main" id="{653B0F87-97A3-42C2-B930-1690377DED67}"/>
              </a:ext>
            </a:extLst>
          </p:cNvPr>
          <p:cNvSpPr/>
          <p:nvPr/>
        </p:nvSpPr>
        <p:spPr>
          <a:xfrm>
            <a:off x="5408250" y="4744274"/>
            <a:ext cx="5750139" cy="757462"/>
          </a:xfrm>
          <a:prstGeom prst="rect">
            <a:avLst/>
          </a:prstGeom>
          <a:solidFill>
            <a:srgbClr val="2F836B"/>
          </a:solidFill>
          <a:ln>
            <a:solidFill>
              <a:srgbClr val="2F836B"/>
            </a:solid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r>
              <a:rPr lang="en-US" sz="1050" kern="0" dirty="0">
                <a:solidFill>
                  <a:schemeClr val="bg1"/>
                </a:solidFill>
                <a:latin typeface="Museo Sans 100" panose="02000000000000000000" pitchFamily="50" charset="0"/>
              </a:rPr>
              <a:t>We are creating a </a:t>
            </a:r>
            <a:r>
              <a:rPr lang="en-US" sz="1050" kern="0" dirty="0" err="1">
                <a:solidFill>
                  <a:schemeClr val="bg1"/>
                </a:solidFill>
                <a:latin typeface="Museo Sans 100" panose="02000000000000000000" pitchFamily="50" charset="0"/>
              </a:rPr>
              <a:t>Microlab</a:t>
            </a:r>
            <a:r>
              <a:rPr lang="en-US" sz="1050" kern="0" dirty="0">
                <a:solidFill>
                  <a:schemeClr val="bg1"/>
                </a:solidFill>
                <a:latin typeface="Museo Sans 100" panose="02000000000000000000" pitchFamily="50" charset="0"/>
              </a:rPr>
              <a:t> ‘Impact-driven education’ together with the Community of Learning and Innovation (CLI) to train teachers for Impact-driven education and to address the above bottlenecks. This will therefore be focused on the </a:t>
            </a:r>
            <a:r>
              <a:rPr lang="en-US" sz="1050" i="1" kern="0" dirty="0">
                <a:solidFill>
                  <a:schemeClr val="bg1"/>
                </a:solidFill>
                <a:latin typeface="Museo Sans 100" panose="02000000000000000000" pitchFamily="50" charset="0"/>
              </a:rPr>
              <a:t>design, guidance/facilitation and the assessment</a:t>
            </a:r>
            <a:r>
              <a:rPr lang="en-US" sz="1050" kern="0" dirty="0">
                <a:solidFill>
                  <a:schemeClr val="bg1"/>
                </a:solidFill>
                <a:latin typeface="Museo Sans 100" panose="02000000000000000000" pitchFamily="50" charset="0"/>
              </a:rPr>
              <a:t>. This to ensure a certain level of quality for impact-driven education at EUR. </a:t>
            </a:r>
          </a:p>
          <a:p>
            <a:pPr marL="0" marR="0" lvl="0" indent="0" algn="ctr" defTabSz="914400" eaLnBrk="1" fontAlgn="base" latinLnBrk="0" hangingPunct="1">
              <a:lnSpc>
                <a:spcPct val="90000"/>
              </a:lnSpc>
              <a:spcBef>
                <a:spcPts val="400"/>
              </a:spcBef>
              <a:spcAft>
                <a:spcPct val="0"/>
              </a:spcAft>
              <a:buClrTx/>
              <a:buSzTx/>
              <a:buFontTx/>
              <a:buNone/>
              <a:tabLst/>
              <a:defRPr/>
            </a:pPr>
            <a:endParaRPr lang="en-US" sz="1200" kern="0" dirty="0">
              <a:solidFill>
                <a:schemeClr val="bg1"/>
              </a:solidFill>
              <a:latin typeface="Museo Sans 100" panose="02000000000000000000" pitchFamily="50" charset="0"/>
            </a:endParaRPr>
          </a:p>
          <a:p>
            <a:pPr marL="0" marR="0" lvl="0" indent="0" algn="ctr" defTabSz="914400" eaLnBrk="1" fontAlgn="base" latinLnBrk="0" hangingPunct="1">
              <a:lnSpc>
                <a:spcPct val="90000"/>
              </a:lnSpc>
              <a:spcBef>
                <a:spcPts val="400"/>
              </a:spcBef>
              <a:spcAft>
                <a:spcPct val="0"/>
              </a:spcAft>
              <a:buClrTx/>
              <a:buSzTx/>
              <a:buFontTx/>
              <a:buNone/>
              <a:tabLst/>
              <a:defRPr/>
            </a:pPr>
            <a:br>
              <a:rPr lang="en-US" sz="1200" kern="0" dirty="0">
                <a:solidFill>
                  <a:schemeClr val="bg1"/>
                </a:solidFill>
                <a:latin typeface="Museo Sans 100" panose="02000000000000000000" pitchFamily="50" charset="0"/>
              </a:rPr>
            </a:br>
            <a:endParaRPr kumimoji="0" lang="en-US" sz="1200" b="0" i="0" u="none" strike="noStrike" kern="0" cap="none" spc="0" normalizeH="0" baseline="0" noProof="0" dirty="0">
              <a:ln>
                <a:noFill/>
              </a:ln>
              <a:solidFill>
                <a:schemeClr val="bg1"/>
              </a:solidFill>
              <a:effectLst/>
              <a:uLnTx/>
              <a:uFillTx/>
              <a:latin typeface="Museo Sans 1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dirty="0">
              <a:ln>
                <a:noFill/>
              </a:ln>
              <a:solidFill>
                <a:schemeClr val="bg1"/>
              </a:solidFill>
              <a:effectLst/>
              <a:uLnTx/>
              <a:uFillTx/>
              <a:latin typeface="Arial Narrow"/>
              <a:ea typeface="+mn-ea"/>
              <a:cs typeface="+mn-cs"/>
            </a:endParaRPr>
          </a:p>
        </p:txBody>
      </p:sp>
      <p:sp>
        <p:nvSpPr>
          <p:cNvPr id="7" name="TextBox 6">
            <a:extLst>
              <a:ext uri="{FF2B5EF4-FFF2-40B4-BE49-F238E27FC236}">
                <a16:creationId xmlns:a16="http://schemas.microsoft.com/office/drawing/2014/main" id="{F09D297D-80CE-4635-892D-68DDD8058261}"/>
              </a:ext>
            </a:extLst>
          </p:cNvPr>
          <p:cNvSpPr txBox="1"/>
          <p:nvPr/>
        </p:nvSpPr>
        <p:spPr>
          <a:xfrm>
            <a:off x="6128658" y="5854439"/>
            <a:ext cx="4951571" cy="369332"/>
          </a:xfrm>
          <a:prstGeom prst="rect">
            <a:avLst/>
          </a:prstGeom>
          <a:noFill/>
        </p:spPr>
        <p:txBody>
          <a:bodyPr wrap="square" rtlCol="0">
            <a:spAutoFit/>
          </a:bodyPr>
          <a:lstStyle/>
          <a:p>
            <a:r>
              <a:rPr lang="en-US" dirty="0">
                <a:solidFill>
                  <a:schemeClr val="bg1"/>
                </a:solidFill>
                <a:latin typeface="Museo Sans 500" panose="02000000000000000000" pitchFamily="50" charset="0"/>
              </a:rPr>
              <a:t>BKO – SKO – Recognition and Reward</a:t>
            </a:r>
            <a:endParaRPr lang="nl-NL" dirty="0">
              <a:solidFill>
                <a:schemeClr val="bg1"/>
              </a:solidFill>
              <a:latin typeface="Museo Sans 500" panose="02000000000000000000" pitchFamily="50" charset="0"/>
            </a:endParaRPr>
          </a:p>
        </p:txBody>
      </p:sp>
      <p:sp>
        <p:nvSpPr>
          <p:cNvPr id="13" name="Arrow: Down 12">
            <a:extLst>
              <a:ext uri="{FF2B5EF4-FFF2-40B4-BE49-F238E27FC236}">
                <a16:creationId xmlns:a16="http://schemas.microsoft.com/office/drawing/2014/main" id="{84D05686-3526-43F3-A194-02A22A5CB6DB}"/>
              </a:ext>
            </a:extLst>
          </p:cNvPr>
          <p:cNvSpPr/>
          <p:nvPr/>
        </p:nvSpPr>
        <p:spPr>
          <a:xfrm>
            <a:off x="8108455" y="5466309"/>
            <a:ext cx="371400" cy="227884"/>
          </a:xfrm>
          <a:prstGeom prst="downArrow">
            <a:avLst/>
          </a:prstGeom>
          <a:solidFill>
            <a:srgbClr val="2F836B"/>
          </a:solidFill>
          <a:ln>
            <a:solidFill>
              <a:srgbClr val="2F8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02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aphic 3" descr="Easel with solid fill">
            <a:extLst>
              <a:ext uri="{FF2B5EF4-FFF2-40B4-BE49-F238E27FC236}">
                <a16:creationId xmlns:a16="http://schemas.microsoft.com/office/drawing/2014/main" id="{F12ED004-E06D-4B24-9820-664A5F0458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5633" y="5888599"/>
            <a:ext cx="770813" cy="770813"/>
          </a:xfrm>
          <a:prstGeom prst="rect">
            <a:avLst/>
          </a:prstGeom>
        </p:spPr>
      </p:pic>
      <p:sp>
        <p:nvSpPr>
          <p:cNvPr id="20" name="Rectangle 19">
            <a:extLst>
              <a:ext uri="{FF2B5EF4-FFF2-40B4-BE49-F238E27FC236}">
                <a16:creationId xmlns:a16="http://schemas.microsoft.com/office/drawing/2014/main" id="{F7DF2646-F3F2-4EBF-A935-C600EA74AB48}"/>
              </a:ext>
            </a:extLst>
          </p:cNvPr>
          <p:cNvSpPr/>
          <p:nvPr/>
        </p:nvSpPr>
        <p:spPr>
          <a:xfrm>
            <a:off x="260290" y="211191"/>
            <a:ext cx="2839667" cy="2737914"/>
          </a:xfrm>
          <a:prstGeom prst="rect">
            <a:avLst/>
          </a:prstGeom>
          <a:solidFill>
            <a:srgbClr val="008E7B"/>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en-US" sz="1500" b="0" i="0" u="none" strike="noStrike" kern="0" cap="none" spc="0" normalizeH="0" baseline="0" noProof="0">
                <a:ln>
                  <a:noFill/>
                </a:ln>
                <a:solidFill>
                  <a:schemeClr val="bg1"/>
                </a:solidFill>
                <a:effectLst/>
                <a:uLnTx/>
                <a:uFillTx/>
                <a:latin typeface="Museo Sans 900" panose="02000000000000000000" pitchFamily="50" charset="0"/>
              </a:rPr>
              <a:t>Goal:</a:t>
            </a:r>
          </a:p>
          <a:p>
            <a:pPr lvl="0"/>
            <a:r>
              <a:rPr lang="en-US">
                <a:latin typeface="Museo Sans 300" panose="02000000000000000000" pitchFamily="50" charset="0"/>
              </a:rPr>
              <a:t>We develop an ecosystem with internal and external stakeholders to accelerate the transition towards impact-driven education.</a:t>
            </a:r>
            <a:endParaRPr lang="nl-NL">
              <a:latin typeface="Museo Sans 3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a:ln>
                <a:noFill/>
              </a:ln>
              <a:solidFill>
                <a:schemeClr val="bg1"/>
              </a:solidFill>
              <a:effectLst/>
              <a:uLnTx/>
              <a:uFillTx/>
              <a:latin typeface="Arial Narrow"/>
              <a:ea typeface="+mn-ea"/>
              <a:cs typeface="+mn-cs"/>
            </a:endParaRPr>
          </a:p>
        </p:txBody>
      </p:sp>
      <p:sp>
        <p:nvSpPr>
          <p:cNvPr id="21" name="Rectangle 20">
            <a:extLst>
              <a:ext uri="{FF2B5EF4-FFF2-40B4-BE49-F238E27FC236}">
                <a16:creationId xmlns:a16="http://schemas.microsoft.com/office/drawing/2014/main" id="{5C5C1C12-22A5-4F48-8CD0-41290B30761C}"/>
              </a:ext>
            </a:extLst>
          </p:cNvPr>
          <p:cNvSpPr/>
          <p:nvPr/>
        </p:nvSpPr>
        <p:spPr>
          <a:xfrm>
            <a:off x="256968" y="3229520"/>
            <a:ext cx="2839667" cy="2829006"/>
          </a:xfrm>
          <a:prstGeom prst="rect">
            <a:avLst/>
          </a:prstGeom>
          <a:solidFill>
            <a:srgbClr val="008E7B"/>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no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en-US" sz="1200" b="0" i="0" u="none" strike="noStrike" kern="0" cap="none" spc="0" normalizeH="0" baseline="0" noProof="0">
                <a:ln>
                  <a:noFill/>
                </a:ln>
                <a:solidFill>
                  <a:schemeClr val="bg1"/>
                </a:solidFill>
                <a:effectLst/>
                <a:uLnTx/>
                <a:uFillTx/>
                <a:latin typeface="Museo Sans 900" panose="02000000000000000000" pitchFamily="50" charset="0"/>
              </a:rPr>
              <a:t>Connecting </a:t>
            </a:r>
            <a:r>
              <a:rPr lang="en-US" sz="1200" kern="0">
                <a:solidFill>
                  <a:schemeClr val="bg1"/>
                </a:solidFill>
                <a:latin typeface="Museo Sans 900" panose="02000000000000000000" pitchFamily="50" charset="0"/>
              </a:rPr>
              <a:t>with:</a:t>
            </a:r>
            <a:br>
              <a:rPr lang="en-US" sz="1200" kern="0">
                <a:solidFill>
                  <a:schemeClr val="bg1"/>
                </a:solidFill>
                <a:latin typeface="Museo Sans 900" panose="02000000000000000000" pitchFamily="50" charset="0"/>
              </a:rPr>
            </a:br>
            <a:endParaRPr lang="en-US" sz="1200" kern="0">
              <a:solidFill>
                <a:schemeClr val="bg1"/>
              </a:solidFill>
              <a:latin typeface="Museo Sans 900" panose="02000000000000000000" pitchFamily="50" charset="0"/>
            </a:endParaRPr>
          </a:p>
          <a:p>
            <a:pPr fontAlgn="base">
              <a:lnSpc>
                <a:spcPct val="90000"/>
              </a:lnSpc>
              <a:spcBef>
                <a:spcPts val="400"/>
              </a:spcBef>
              <a:spcAft>
                <a:spcPct val="0"/>
              </a:spcAft>
              <a:defRPr/>
            </a:pPr>
            <a:r>
              <a:rPr lang="en-US" sz="1100" b="1" kern="0">
                <a:solidFill>
                  <a:schemeClr val="bg1"/>
                </a:solidFill>
                <a:latin typeface="Museo Sans 900" panose="02000000000000000000" pitchFamily="50" charset="0"/>
              </a:rPr>
              <a:t>Fostering our societal impact identity</a:t>
            </a:r>
            <a:br>
              <a:rPr lang="en-US" sz="1100" b="1" kern="0">
                <a:solidFill>
                  <a:schemeClr val="bg1"/>
                </a:solidFill>
                <a:latin typeface="Museo Sans 900" panose="02000000000000000000" pitchFamily="50" charset="0"/>
              </a:rPr>
            </a:br>
            <a:r>
              <a:rPr lang="en-US" sz="900" i="1" kern="0">
                <a:solidFill>
                  <a:schemeClr val="bg1"/>
                </a:solidFill>
                <a:latin typeface="Museo Sans 100" panose="02000000000000000000" pitchFamily="50" charset="0"/>
              </a:rPr>
              <a:t>Goal 2. Advancing Impact – Engaged education</a:t>
            </a:r>
            <a:br>
              <a:rPr lang="en-US" sz="900" i="1" kern="0">
                <a:solidFill>
                  <a:schemeClr val="bg1"/>
                </a:solidFill>
                <a:latin typeface="Museo Sans 500" panose="02000000000000000000" pitchFamily="50" charset="0"/>
              </a:rPr>
            </a:br>
            <a:br>
              <a:rPr lang="en-US" sz="1100" kern="0">
                <a:solidFill>
                  <a:schemeClr val="bg1"/>
                </a:solidFill>
                <a:latin typeface="Museo Sans 900" panose="02000000000000000000" pitchFamily="50" charset="0"/>
              </a:rPr>
            </a:br>
            <a:r>
              <a:rPr lang="en-US" sz="1100" kern="0">
                <a:solidFill>
                  <a:schemeClr val="bg1"/>
                </a:solidFill>
                <a:latin typeface="Museo Sans 900" panose="02000000000000000000" pitchFamily="50" charset="0"/>
              </a:rPr>
              <a:t>Ensuring our education is future oriented</a:t>
            </a:r>
            <a:br>
              <a:rPr lang="en-US" sz="1100" kern="0">
                <a:solidFill>
                  <a:schemeClr val="bg1"/>
                </a:solidFill>
                <a:latin typeface="Museo Sans 900" panose="02000000000000000000" pitchFamily="50" charset="0"/>
              </a:rPr>
            </a:br>
            <a:r>
              <a:rPr lang="en-US" sz="900" i="1" kern="0">
                <a:solidFill>
                  <a:schemeClr val="bg1"/>
                </a:solidFill>
                <a:latin typeface="Museo Sans 100" panose="02000000000000000000" pitchFamily="50" charset="0"/>
              </a:rPr>
              <a:t>Goal 1. Engaged and challenged by societal change</a:t>
            </a:r>
            <a:br>
              <a:rPr lang="en-US" sz="900" i="1" kern="0">
                <a:solidFill>
                  <a:schemeClr val="bg1"/>
                </a:solidFill>
                <a:latin typeface="Museo Sans 100" panose="02000000000000000000" pitchFamily="50" charset="0"/>
              </a:rPr>
            </a:br>
            <a:r>
              <a:rPr lang="en-US" sz="900" i="1" kern="0">
                <a:solidFill>
                  <a:schemeClr val="bg1"/>
                </a:solidFill>
                <a:latin typeface="Museo Sans 100" panose="02000000000000000000" pitchFamily="50" charset="0"/>
              </a:rPr>
              <a:t>Goal 3. Becoming an </a:t>
            </a:r>
            <a:r>
              <a:rPr lang="en-US" sz="900" i="1" kern="0" err="1">
                <a:solidFill>
                  <a:schemeClr val="bg1"/>
                </a:solidFill>
                <a:latin typeface="Museo Sans 100" panose="02000000000000000000" pitchFamily="50" charset="0"/>
              </a:rPr>
              <a:t>Erasmian</a:t>
            </a:r>
            <a:br>
              <a:rPr lang="en-US" sz="900" i="1" kern="0">
                <a:solidFill>
                  <a:schemeClr val="bg1"/>
                </a:solidFill>
                <a:latin typeface="Museo Sans 100" panose="02000000000000000000" pitchFamily="50" charset="0"/>
              </a:rPr>
            </a:br>
            <a:r>
              <a:rPr lang="en-US" sz="900" i="1" kern="0">
                <a:solidFill>
                  <a:schemeClr val="bg1"/>
                </a:solidFill>
                <a:latin typeface="Museo Sans 100" panose="02000000000000000000" pitchFamily="50" charset="0"/>
              </a:rPr>
              <a:t>Goal 4. </a:t>
            </a:r>
            <a:r>
              <a:rPr lang="en-US" sz="900" i="1" kern="0" err="1">
                <a:solidFill>
                  <a:schemeClr val="bg1"/>
                </a:solidFill>
                <a:latin typeface="Museo Sans 100" panose="02000000000000000000" pitchFamily="50" charset="0"/>
              </a:rPr>
              <a:t>Erasmian</a:t>
            </a:r>
            <a:r>
              <a:rPr lang="en-US" sz="900" i="1" kern="0">
                <a:solidFill>
                  <a:schemeClr val="bg1"/>
                </a:solidFill>
                <a:latin typeface="Museo Sans 100" panose="02000000000000000000" pitchFamily="50" charset="0"/>
              </a:rPr>
              <a:t> Education</a:t>
            </a:r>
            <a:br>
              <a:rPr lang="en-US" sz="900" i="1" kern="0">
                <a:solidFill>
                  <a:schemeClr val="bg1"/>
                </a:solidFill>
                <a:latin typeface="Museo Sans 100" panose="02000000000000000000" pitchFamily="50" charset="0"/>
              </a:rPr>
            </a:br>
            <a:br>
              <a:rPr lang="en-US" sz="900" i="1" kern="0">
                <a:solidFill>
                  <a:schemeClr val="bg1"/>
                </a:solidFill>
                <a:latin typeface="Museo Sans 100" panose="02000000000000000000" pitchFamily="50" charset="0"/>
              </a:rPr>
            </a:br>
            <a:r>
              <a:rPr lang="en-US" sz="1100" kern="0">
                <a:solidFill>
                  <a:schemeClr val="bg1"/>
                </a:solidFill>
                <a:latin typeface="Museo Sans 900" panose="02000000000000000000" pitchFamily="50" charset="0"/>
              </a:rPr>
              <a:t>Investing in our people for the future</a:t>
            </a:r>
            <a:br>
              <a:rPr lang="en-US" sz="1100" kern="0">
                <a:solidFill>
                  <a:schemeClr val="bg1"/>
                </a:solidFill>
                <a:latin typeface="Museo Sans 900" panose="02000000000000000000" pitchFamily="50" charset="0"/>
              </a:rPr>
            </a:br>
            <a:r>
              <a:rPr lang="en-US" sz="900" i="1" kern="0">
                <a:solidFill>
                  <a:schemeClr val="bg1"/>
                </a:solidFill>
                <a:latin typeface="Museo Sans 100" panose="02000000000000000000" pitchFamily="50" charset="0"/>
              </a:rPr>
              <a:t>Goal 3. Employer appeal</a:t>
            </a:r>
            <a:endParaRPr lang="en-US" sz="900" i="1" kern="0">
              <a:solidFill>
                <a:schemeClr val="bg1"/>
              </a:solidFill>
              <a:latin typeface="Museo Sans 9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br>
              <a:rPr lang="en-US" sz="1100" i="1" kern="0">
                <a:solidFill>
                  <a:schemeClr val="bg1"/>
                </a:solidFill>
                <a:latin typeface="Museo Sans 900" panose="02000000000000000000" pitchFamily="50" charset="0"/>
              </a:rPr>
            </a:br>
            <a:endParaRPr lang="en-US" sz="1100" kern="0">
              <a:solidFill>
                <a:schemeClr val="bg1"/>
              </a:solidFill>
              <a:latin typeface="Museo Sans 9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a:ln>
                <a:noFill/>
              </a:ln>
              <a:solidFill>
                <a:schemeClr val="bg1"/>
              </a:solidFill>
              <a:effectLst/>
              <a:uLnTx/>
              <a:uFillTx/>
              <a:latin typeface="Museo Sans 900" panose="02000000000000000000" pitchFamily="50" charset="0"/>
            </a:endParaRPr>
          </a:p>
          <a:p>
            <a:pPr marL="0" marR="0" lvl="0" indent="0" defTabSz="914400" eaLnBrk="1" fontAlgn="base" latinLnBrk="0" hangingPunct="1">
              <a:lnSpc>
                <a:spcPct val="90000"/>
              </a:lnSpc>
              <a:spcBef>
                <a:spcPts val="400"/>
              </a:spcBef>
              <a:spcAft>
                <a:spcPct val="0"/>
              </a:spcAft>
              <a:buClrTx/>
              <a:buSzTx/>
              <a:buFontTx/>
              <a:buNone/>
              <a:tabLst/>
              <a:defRPr/>
            </a:pPr>
            <a:endParaRPr kumimoji="0" lang="en-US" sz="1500" b="0" i="0" u="none" strike="noStrike" kern="0" cap="none" spc="0" normalizeH="0" baseline="0" noProof="0">
              <a:ln>
                <a:noFill/>
              </a:ln>
              <a:solidFill>
                <a:schemeClr val="bg1"/>
              </a:solidFill>
              <a:effectLst/>
              <a:uLnTx/>
              <a:uFillTx/>
              <a:latin typeface="Arial Narrow"/>
              <a:ea typeface="+mn-ea"/>
              <a:cs typeface="+mn-cs"/>
            </a:endParaRPr>
          </a:p>
        </p:txBody>
      </p:sp>
      <p:pic>
        <p:nvPicPr>
          <p:cNvPr id="22" name="Graphic 21" descr="Users">
            <a:extLst>
              <a:ext uri="{FF2B5EF4-FFF2-40B4-BE49-F238E27FC236}">
                <a16:creationId xmlns:a16="http://schemas.microsoft.com/office/drawing/2014/main" id="{383B9E65-967B-4152-8423-51C08833AE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4437" y="780056"/>
            <a:ext cx="914400" cy="914400"/>
          </a:xfrm>
          <a:prstGeom prst="rect">
            <a:avLst/>
          </a:prstGeom>
        </p:spPr>
      </p:pic>
      <p:sp>
        <p:nvSpPr>
          <p:cNvPr id="24" name="TextBox 23">
            <a:extLst>
              <a:ext uri="{FF2B5EF4-FFF2-40B4-BE49-F238E27FC236}">
                <a16:creationId xmlns:a16="http://schemas.microsoft.com/office/drawing/2014/main" id="{0EEAD69C-6EE5-4F15-B25A-58F55883F8BD}"/>
              </a:ext>
            </a:extLst>
          </p:cNvPr>
          <p:cNvSpPr txBox="1"/>
          <p:nvPr/>
        </p:nvSpPr>
        <p:spPr>
          <a:xfrm>
            <a:off x="4616259" y="761324"/>
            <a:ext cx="4645724" cy="954107"/>
          </a:xfrm>
          <a:prstGeom prst="rect">
            <a:avLst/>
          </a:prstGeom>
          <a:noFill/>
        </p:spPr>
        <p:txBody>
          <a:bodyPr wrap="square" lIns="91440" tIns="45720" rIns="91440" bIns="45720" rtlCol="0" anchor="t">
            <a:spAutoFit/>
          </a:bodyPr>
          <a:lstStyle/>
          <a:p>
            <a:r>
              <a:rPr lang="en-US" sz="1400" dirty="0">
                <a:solidFill>
                  <a:schemeClr val="bg1"/>
                </a:solidFill>
                <a:latin typeface="Museo Sans 100"/>
              </a:rPr>
              <a:t>Our </a:t>
            </a:r>
            <a:r>
              <a:rPr lang="en-US" sz="1400" dirty="0">
                <a:solidFill>
                  <a:srgbClr val="022926"/>
                </a:solidFill>
                <a:latin typeface="Museo Sans 100"/>
              </a:rPr>
              <a:t>Communities of Practice </a:t>
            </a:r>
            <a:r>
              <a:rPr lang="en-US" sz="1400" dirty="0">
                <a:solidFill>
                  <a:schemeClr val="bg1"/>
                </a:solidFill>
                <a:latin typeface="Museo Sans 100"/>
              </a:rPr>
              <a:t>are organic but are fostered by Impact at the Core to drive their evolution. Therefore, managing and building communities based on the needs of the faculties, teachers and projects. </a:t>
            </a:r>
            <a:endParaRPr lang="nl-NL" sz="1400" dirty="0">
              <a:solidFill>
                <a:schemeClr val="bg1"/>
              </a:solidFill>
              <a:latin typeface="Museo Sans 100" panose="02000000000000000000" pitchFamily="50" charset="0"/>
            </a:endParaRPr>
          </a:p>
        </p:txBody>
      </p:sp>
      <p:sp>
        <p:nvSpPr>
          <p:cNvPr id="25" name="TextBox 24">
            <a:extLst>
              <a:ext uri="{FF2B5EF4-FFF2-40B4-BE49-F238E27FC236}">
                <a16:creationId xmlns:a16="http://schemas.microsoft.com/office/drawing/2014/main" id="{10114FFC-AF7E-4A24-B2E4-349929B054A1}"/>
              </a:ext>
            </a:extLst>
          </p:cNvPr>
          <p:cNvSpPr txBox="1"/>
          <p:nvPr/>
        </p:nvSpPr>
        <p:spPr>
          <a:xfrm>
            <a:off x="4616259" y="1647412"/>
            <a:ext cx="5080880" cy="523220"/>
          </a:xfrm>
          <a:prstGeom prst="rect">
            <a:avLst/>
          </a:prstGeom>
          <a:noFill/>
        </p:spPr>
        <p:txBody>
          <a:bodyPr wrap="square" lIns="91440" tIns="45720" rIns="91440" bIns="45720" rtlCol="0" anchor="t">
            <a:spAutoFit/>
          </a:bodyPr>
          <a:lstStyle/>
          <a:p>
            <a:r>
              <a:rPr lang="en-US" sz="1400" dirty="0">
                <a:solidFill>
                  <a:srgbClr val="022926"/>
                </a:solidFill>
                <a:latin typeface="Museo Sans 100"/>
              </a:rPr>
              <a:t>Communities of Practice </a:t>
            </a:r>
            <a:r>
              <a:rPr lang="en-US" sz="1400" dirty="0">
                <a:solidFill>
                  <a:schemeClr val="bg1"/>
                </a:solidFill>
                <a:latin typeface="Museo Sans 100"/>
              </a:rPr>
              <a:t>enable cross faculty learning to accelerate innovation and implementation.</a:t>
            </a:r>
          </a:p>
        </p:txBody>
      </p:sp>
      <p:sp>
        <p:nvSpPr>
          <p:cNvPr id="28" name="TextBox 27">
            <a:extLst>
              <a:ext uri="{FF2B5EF4-FFF2-40B4-BE49-F238E27FC236}">
                <a16:creationId xmlns:a16="http://schemas.microsoft.com/office/drawing/2014/main" id="{102007C9-65C5-4FB3-BE25-48830FE39769}"/>
              </a:ext>
            </a:extLst>
          </p:cNvPr>
          <p:cNvSpPr txBox="1"/>
          <p:nvPr/>
        </p:nvSpPr>
        <p:spPr>
          <a:xfrm>
            <a:off x="4616259" y="179503"/>
            <a:ext cx="5080879" cy="461665"/>
          </a:xfrm>
          <a:prstGeom prst="rect">
            <a:avLst/>
          </a:prstGeom>
          <a:noFill/>
        </p:spPr>
        <p:txBody>
          <a:bodyPr wrap="square" lIns="91440" tIns="45720" rIns="91440" bIns="45720" rtlCol="0" anchor="t">
            <a:spAutoFit/>
          </a:bodyPr>
          <a:lstStyle/>
          <a:p>
            <a:r>
              <a:rPr lang="nl-NL" sz="2400" b="1" dirty="0">
                <a:solidFill>
                  <a:srgbClr val="022926"/>
                </a:solidFill>
                <a:latin typeface="Museo Sans 700"/>
              </a:rPr>
              <a:t>Community learning</a:t>
            </a:r>
            <a:endParaRPr lang="nl-NL" sz="2400" b="1" dirty="0">
              <a:solidFill>
                <a:srgbClr val="022926"/>
              </a:solidFill>
              <a:latin typeface="Museo Sans 700" panose="02000000000000000000" pitchFamily="50" charset="0"/>
            </a:endParaRPr>
          </a:p>
        </p:txBody>
      </p:sp>
      <p:sp>
        <p:nvSpPr>
          <p:cNvPr id="32" name="Rectangle 31">
            <a:extLst>
              <a:ext uri="{FF2B5EF4-FFF2-40B4-BE49-F238E27FC236}">
                <a16:creationId xmlns:a16="http://schemas.microsoft.com/office/drawing/2014/main" id="{5ADB27F0-9941-4AB1-A9BF-17545E2B799C}"/>
              </a:ext>
            </a:extLst>
          </p:cNvPr>
          <p:cNvSpPr/>
          <p:nvPr/>
        </p:nvSpPr>
        <p:spPr>
          <a:xfrm>
            <a:off x="3447017" y="2529099"/>
            <a:ext cx="6535184" cy="1717675"/>
          </a:xfrm>
          <a:prstGeom prst="rect">
            <a:avLst/>
          </a:prstGeom>
          <a:solidFill>
            <a:srgbClr val="022926"/>
          </a:solidFill>
          <a:ln>
            <a:solidFill>
              <a:srgbClr val="02292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000" dirty="0">
                <a:latin typeface="Museo Sans 100"/>
                <a:ea typeface="+mn-lt"/>
                <a:cs typeface="+mn-lt"/>
                <a:hlinkClick r:id="rId7"/>
              </a:rPr>
              <a:t>Webinar Design Education</a:t>
            </a:r>
            <a:r>
              <a:rPr lang="en-US" sz="1000" dirty="0">
                <a:latin typeface="Museo Sans 100"/>
                <a:ea typeface="+mn-lt"/>
                <a:cs typeface="+mn-lt"/>
              </a:rPr>
              <a:t> – Prof.dr.ir. Kees Dorst (University of Technology Sydney)</a:t>
            </a:r>
          </a:p>
          <a:p>
            <a:pPr marL="285750" indent="-285750">
              <a:buFont typeface="Arial" panose="020B0604020202020204" pitchFamily="34" charset="0"/>
              <a:buChar char="•"/>
            </a:pPr>
            <a:r>
              <a:rPr lang="en-US" sz="1000" dirty="0">
                <a:latin typeface="Museo Sans 100"/>
                <a:ea typeface="+mn-lt"/>
                <a:cs typeface="+mn-lt"/>
                <a:hlinkClick r:id="rId8"/>
              </a:rPr>
              <a:t>Webinar Stakeholder Involvement</a:t>
            </a:r>
            <a:r>
              <a:rPr lang="en-US" sz="1000" dirty="0">
                <a:latin typeface="Museo Sans 100"/>
                <a:ea typeface="+mn-lt"/>
                <a:cs typeface="+mn-lt"/>
              </a:rPr>
              <a:t> – </a:t>
            </a:r>
            <a:r>
              <a:rPr lang="en-US" sz="1000" dirty="0" err="1">
                <a:latin typeface="Museo Sans 100"/>
                <a:ea typeface="+mn-lt"/>
                <a:cs typeface="+mn-lt"/>
              </a:rPr>
              <a:t>Prof.dr</a:t>
            </a:r>
            <a:r>
              <a:rPr lang="en-US" sz="1000" dirty="0">
                <a:latin typeface="Museo Sans 100"/>
                <a:ea typeface="+mn-lt"/>
                <a:cs typeface="+mn-lt"/>
              </a:rPr>
              <a:t>. Jan Peter van den Toren (Tilbury University &amp; Birch Consultants)</a:t>
            </a:r>
            <a:endParaRPr lang="en-US" sz="1000" dirty="0">
              <a:latin typeface="Museo Sans 100"/>
            </a:endParaRPr>
          </a:p>
          <a:p>
            <a:pPr marL="285750" indent="-285750">
              <a:buFont typeface="Arial" panose="020B0604020202020204" pitchFamily="34" charset="0"/>
              <a:buChar char="•"/>
            </a:pPr>
            <a:r>
              <a:rPr lang="en-US" sz="1000" dirty="0">
                <a:latin typeface="Museo Sans 100"/>
                <a:ea typeface="+mn-lt"/>
                <a:cs typeface="+mn-lt"/>
                <a:hlinkClick r:id="rId9"/>
              </a:rPr>
              <a:t>Webinar Programmatic Assessment</a:t>
            </a:r>
            <a:r>
              <a:rPr lang="en-US" sz="1000" dirty="0">
                <a:latin typeface="Museo Sans 100"/>
                <a:ea typeface="+mn-lt"/>
                <a:cs typeface="+mn-lt"/>
              </a:rPr>
              <a:t> – </a:t>
            </a:r>
            <a:r>
              <a:rPr lang="en-US" sz="1000" dirty="0" err="1">
                <a:latin typeface="Museo Sans 100"/>
                <a:ea typeface="+mn-lt"/>
                <a:cs typeface="+mn-lt"/>
              </a:rPr>
              <a:t>Prof.dr</a:t>
            </a:r>
            <a:r>
              <a:rPr lang="en-US" sz="1000" dirty="0">
                <a:latin typeface="Museo Sans 100"/>
                <a:ea typeface="+mn-lt"/>
                <a:cs typeface="+mn-lt"/>
              </a:rPr>
              <a:t>. Cees van der Vleuten (Maastricht University)</a:t>
            </a:r>
          </a:p>
          <a:p>
            <a:pPr marL="285750" indent="-285750">
              <a:buFont typeface="Arial" panose="020B0604020202020204" pitchFamily="34" charset="0"/>
              <a:buChar char="•"/>
            </a:pPr>
            <a:r>
              <a:rPr lang="en-US" sz="1000" dirty="0">
                <a:latin typeface="Museo Sans 100"/>
                <a:ea typeface="+mn-lt"/>
                <a:cs typeface="+mn-lt"/>
                <a:hlinkClick r:id="rId10"/>
              </a:rPr>
              <a:t>Peer conversation Impact-Driven Education: wicked problems</a:t>
            </a:r>
            <a:r>
              <a:rPr lang="en-US" sz="1000" dirty="0">
                <a:latin typeface="Museo Sans 100"/>
                <a:ea typeface="+mn-lt"/>
                <a:cs typeface="+mn-lt"/>
              </a:rPr>
              <a:t> – dr. </a:t>
            </a:r>
            <a:r>
              <a:rPr lang="en-US" sz="1000" dirty="0" err="1">
                <a:latin typeface="Museo Sans 100"/>
                <a:ea typeface="+mn-lt"/>
                <a:cs typeface="+mn-lt"/>
              </a:rPr>
              <a:t>Jiska</a:t>
            </a:r>
            <a:r>
              <a:rPr lang="en-US" sz="1000" dirty="0">
                <a:latin typeface="Museo Sans 100"/>
                <a:ea typeface="+mn-lt"/>
                <a:cs typeface="+mn-lt"/>
              </a:rPr>
              <a:t> Engelbert &amp; Johan </a:t>
            </a:r>
            <a:r>
              <a:rPr lang="en-US" sz="1000" dirty="0" err="1">
                <a:latin typeface="Museo Sans 100"/>
                <a:ea typeface="+mn-lt"/>
                <a:cs typeface="+mn-lt"/>
              </a:rPr>
              <a:t>Reijenga</a:t>
            </a:r>
            <a:r>
              <a:rPr lang="en-US" sz="1000" dirty="0">
                <a:latin typeface="Museo Sans 100"/>
                <a:ea typeface="+mn-lt"/>
                <a:cs typeface="+mn-lt"/>
              </a:rPr>
              <a:t> (</a:t>
            </a:r>
            <a:r>
              <a:rPr lang="en-US" sz="1000" dirty="0" err="1">
                <a:latin typeface="Museo Sans 100"/>
                <a:ea typeface="+mn-lt"/>
                <a:cs typeface="+mn-lt"/>
              </a:rPr>
              <a:t>Hogeschool</a:t>
            </a:r>
            <a:r>
              <a:rPr lang="en-US" sz="1000" dirty="0">
                <a:latin typeface="Museo Sans 100"/>
                <a:ea typeface="+mn-lt"/>
                <a:cs typeface="+mn-lt"/>
              </a:rPr>
              <a:t> Rotterdam)</a:t>
            </a:r>
            <a:endParaRPr lang="en-US" sz="1000" dirty="0">
              <a:latin typeface="Museo Sans 100"/>
            </a:endParaRPr>
          </a:p>
          <a:p>
            <a:pPr marL="285750" indent="-285750">
              <a:buFont typeface="Arial" panose="020B0604020202020204" pitchFamily="34" charset="0"/>
              <a:buChar char="•"/>
            </a:pPr>
            <a:r>
              <a:rPr lang="en-US" sz="1000" dirty="0">
                <a:latin typeface="Museo Sans 100"/>
                <a:hlinkClick r:id="rId11"/>
              </a:rPr>
              <a:t>Webinar Transformative Learning</a:t>
            </a:r>
            <a:r>
              <a:rPr lang="en-US" sz="1000" dirty="0">
                <a:latin typeface="Museo Sans 100"/>
              </a:rPr>
              <a:t> – </a:t>
            </a:r>
            <a:r>
              <a:rPr lang="en-US" sz="1000" dirty="0" err="1">
                <a:latin typeface="Museo Sans 100"/>
              </a:rPr>
              <a:t>Prof.dr</a:t>
            </a:r>
            <a:r>
              <a:rPr lang="en-US" sz="1000" dirty="0">
                <a:latin typeface="Museo Sans 100"/>
              </a:rPr>
              <a:t>. Liesbeth Noordegraaf-Eelens</a:t>
            </a:r>
          </a:p>
          <a:p>
            <a:pPr marL="285750" indent="-285750">
              <a:buFont typeface="Arial" panose="020B0604020202020204" pitchFamily="34" charset="0"/>
              <a:buChar char="•"/>
            </a:pPr>
            <a:r>
              <a:rPr lang="en-US" sz="1000" dirty="0">
                <a:latin typeface="Museo Sans 100"/>
                <a:hlinkClick r:id="rId12"/>
              </a:rPr>
              <a:t>Webinar Community Service Learning</a:t>
            </a:r>
            <a:r>
              <a:rPr lang="en-US" sz="1000" dirty="0">
                <a:latin typeface="Museo Sans 100"/>
              </a:rPr>
              <a:t> – </a:t>
            </a:r>
            <a:r>
              <a:rPr lang="en-US" sz="1000" dirty="0" err="1">
                <a:latin typeface="Museo Sans 100"/>
              </a:rPr>
              <a:t>Prof.dr</a:t>
            </a:r>
            <a:r>
              <a:rPr lang="en-US" sz="1000" dirty="0">
                <a:latin typeface="Museo Sans 100"/>
              </a:rPr>
              <a:t>. Tony Valcke (Ghent University)</a:t>
            </a:r>
            <a:endParaRPr lang="en-US" sz="1000" dirty="0">
              <a:latin typeface="Museo Sans 100" panose="02000000000000000000" pitchFamily="50" charset="0"/>
            </a:endParaRPr>
          </a:p>
          <a:p>
            <a:pPr marL="285750" indent="-285750">
              <a:buFont typeface="Arial" panose="020B0604020202020204" pitchFamily="34" charset="0"/>
              <a:buChar char="•"/>
            </a:pPr>
            <a:r>
              <a:rPr lang="en-US" sz="1000" dirty="0">
                <a:latin typeface="Museo Sans 100"/>
              </a:rPr>
              <a:t>Peer conversation Impact-Driven Education: insecurity amongst students – Johan </a:t>
            </a:r>
            <a:r>
              <a:rPr lang="en-US" sz="1000" dirty="0" err="1">
                <a:latin typeface="Museo Sans 100"/>
              </a:rPr>
              <a:t>Reijenga</a:t>
            </a:r>
            <a:r>
              <a:rPr lang="en-US" sz="1000" dirty="0">
                <a:latin typeface="Museo Sans 100"/>
              </a:rPr>
              <a:t> &amp; Ron </a:t>
            </a:r>
            <a:r>
              <a:rPr lang="en-US" sz="1000" dirty="0" err="1">
                <a:latin typeface="Museo Sans 100"/>
              </a:rPr>
              <a:t>Weerheijm</a:t>
            </a:r>
            <a:r>
              <a:rPr lang="en-US" sz="1000" dirty="0">
                <a:latin typeface="Museo Sans 100"/>
              </a:rPr>
              <a:t> (</a:t>
            </a:r>
            <a:r>
              <a:rPr lang="en-US" sz="1000" dirty="0" err="1">
                <a:latin typeface="Museo Sans 100"/>
              </a:rPr>
              <a:t>Hogeschool</a:t>
            </a:r>
            <a:r>
              <a:rPr lang="en-US" sz="1000" dirty="0">
                <a:latin typeface="Museo Sans 100"/>
              </a:rPr>
              <a:t> Rotterdam)</a:t>
            </a:r>
            <a:endParaRPr lang="nl-NL" sz="1000" dirty="0">
              <a:latin typeface="Museo Sans 100" panose="02000000000000000000" pitchFamily="50" charset="0"/>
            </a:endParaRPr>
          </a:p>
        </p:txBody>
      </p:sp>
      <p:pic>
        <p:nvPicPr>
          <p:cNvPr id="42" name="Graphic 41" descr="Network">
            <a:extLst>
              <a:ext uri="{FF2B5EF4-FFF2-40B4-BE49-F238E27FC236}">
                <a16:creationId xmlns:a16="http://schemas.microsoft.com/office/drawing/2014/main" id="{FB66A5B0-A261-4441-AB1F-6F53CE16744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83892" y="4505817"/>
            <a:ext cx="545630" cy="545630"/>
          </a:xfrm>
          <a:prstGeom prst="rect">
            <a:avLst/>
          </a:prstGeom>
        </p:spPr>
      </p:pic>
      <p:sp>
        <p:nvSpPr>
          <p:cNvPr id="45" name="TextBox 44">
            <a:extLst>
              <a:ext uri="{FF2B5EF4-FFF2-40B4-BE49-F238E27FC236}">
                <a16:creationId xmlns:a16="http://schemas.microsoft.com/office/drawing/2014/main" id="{122CB49D-B690-4EE3-99C7-922FB80B79F9}"/>
              </a:ext>
            </a:extLst>
          </p:cNvPr>
          <p:cNvSpPr txBox="1"/>
          <p:nvPr/>
        </p:nvSpPr>
        <p:spPr>
          <a:xfrm>
            <a:off x="4229522" y="4566525"/>
            <a:ext cx="1984338" cy="430887"/>
          </a:xfrm>
          <a:prstGeom prst="rect">
            <a:avLst/>
          </a:prstGeom>
          <a:noFill/>
        </p:spPr>
        <p:txBody>
          <a:bodyPr wrap="square" rtlCol="0">
            <a:spAutoFit/>
          </a:bodyPr>
          <a:lstStyle/>
          <a:p>
            <a:r>
              <a:rPr lang="en-US" sz="1100" b="1" dirty="0">
                <a:solidFill>
                  <a:schemeClr val="bg1"/>
                </a:solidFill>
                <a:latin typeface="Museo Sans 300" panose="02000000000000000000" pitchFamily="50" charset="0"/>
              </a:rPr>
              <a:t>Core Community</a:t>
            </a:r>
          </a:p>
          <a:p>
            <a:r>
              <a:rPr lang="en-US" sz="1100" b="1" dirty="0">
                <a:solidFill>
                  <a:schemeClr val="bg1"/>
                </a:solidFill>
                <a:latin typeface="Museo Sans 300" panose="02000000000000000000" pitchFamily="50" charset="0"/>
              </a:rPr>
              <a:t>Impact Learning</a:t>
            </a:r>
            <a:endParaRPr lang="nl-NL" sz="1100" b="1" dirty="0">
              <a:solidFill>
                <a:schemeClr val="bg1"/>
              </a:solidFill>
              <a:latin typeface="Museo Sans 300" panose="02000000000000000000" pitchFamily="50" charset="0"/>
            </a:endParaRPr>
          </a:p>
        </p:txBody>
      </p:sp>
      <p:sp>
        <p:nvSpPr>
          <p:cNvPr id="46" name="TextBox 45">
            <a:extLst>
              <a:ext uri="{FF2B5EF4-FFF2-40B4-BE49-F238E27FC236}">
                <a16:creationId xmlns:a16="http://schemas.microsoft.com/office/drawing/2014/main" id="{6A83C1B8-DD3B-4AA0-ABF9-05B4E3EE1846}"/>
              </a:ext>
            </a:extLst>
          </p:cNvPr>
          <p:cNvSpPr txBox="1"/>
          <p:nvPr/>
        </p:nvSpPr>
        <p:spPr>
          <a:xfrm>
            <a:off x="7549311" y="4650772"/>
            <a:ext cx="2115892" cy="261610"/>
          </a:xfrm>
          <a:prstGeom prst="rect">
            <a:avLst/>
          </a:prstGeom>
          <a:noFill/>
        </p:spPr>
        <p:txBody>
          <a:bodyPr wrap="square" rtlCol="0">
            <a:spAutoFit/>
          </a:bodyPr>
          <a:lstStyle/>
          <a:p>
            <a:r>
              <a:rPr lang="en-US" sz="1100" b="1" dirty="0">
                <a:solidFill>
                  <a:schemeClr val="bg1"/>
                </a:solidFill>
                <a:latin typeface="Museo Sans 300" panose="02000000000000000000" pitchFamily="50" charset="0"/>
              </a:rPr>
              <a:t>(Impact) Assessment</a:t>
            </a:r>
            <a:endParaRPr lang="nl-NL" sz="1100" b="1" dirty="0">
              <a:solidFill>
                <a:schemeClr val="bg1"/>
              </a:solidFill>
              <a:latin typeface="Museo Sans 300" panose="02000000000000000000" pitchFamily="50" charset="0"/>
            </a:endParaRPr>
          </a:p>
        </p:txBody>
      </p:sp>
      <p:sp>
        <p:nvSpPr>
          <p:cNvPr id="47" name="TextBox 46">
            <a:extLst>
              <a:ext uri="{FF2B5EF4-FFF2-40B4-BE49-F238E27FC236}">
                <a16:creationId xmlns:a16="http://schemas.microsoft.com/office/drawing/2014/main" id="{172FBA44-7684-41AA-BEED-912A7D1C9C32}"/>
              </a:ext>
            </a:extLst>
          </p:cNvPr>
          <p:cNvSpPr txBox="1"/>
          <p:nvPr/>
        </p:nvSpPr>
        <p:spPr>
          <a:xfrm>
            <a:off x="4229522" y="5412580"/>
            <a:ext cx="2706924" cy="430887"/>
          </a:xfrm>
          <a:prstGeom prst="rect">
            <a:avLst/>
          </a:prstGeom>
          <a:noFill/>
        </p:spPr>
        <p:txBody>
          <a:bodyPr wrap="square" lIns="91440" tIns="45720" rIns="91440" bIns="45720" rtlCol="0" anchor="t">
            <a:spAutoFit/>
          </a:bodyPr>
          <a:lstStyle/>
          <a:p>
            <a:r>
              <a:rPr lang="en-US" sz="1100" b="1" dirty="0">
                <a:solidFill>
                  <a:schemeClr val="bg1"/>
                </a:solidFill>
                <a:latin typeface="Museo Sans 300"/>
              </a:rPr>
              <a:t>Professional Identity &amp; broad (impact) skills</a:t>
            </a:r>
            <a:endParaRPr lang="nl-NL" sz="1100" b="1" dirty="0">
              <a:solidFill>
                <a:schemeClr val="bg1"/>
              </a:solidFill>
              <a:latin typeface="Museo Sans 300"/>
            </a:endParaRPr>
          </a:p>
        </p:txBody>
      </p:sp>
      <p:sp>
        <p:nvSpPr>
          <p:cNvPr id="48" name="TextBox 47">
            <a:extLst>
              <a:ext uri="{FF2B5EF4-FFF2-40B4-BE49-F238E27FC236}">
                <a16:creationId xmlns:a16="http://schemas.microsoft.com/office/drawing/2014/main" id="{87B41699-F223-433D-9E12-D10A461EF49F}"/>
              </a:ext>
            </a:extLst>
          </p:cNvPr>
          <p:cNvSpPr txBox="1"/>
          <p:nvPr/>
        </p:nvSpPr>
        <p:spPr>
          <a:xfrm>
            <a:off x="5996824" y="6014116"/>
            <a:ext cx="1435570" cy="600164"/>
          </a:xfrm>
          <a:prstGeom prst="rect">
            <a:avLst/>
          </a:prstGeom>
          <a:noFill/>
        </p:spPr>
        <p:txBody>
          <a:bodyPr wrap="square" lIns="91440" tIns="45720" rIns="91440" bIns="45720" rtlCol="0" anchor="t">
            <a:spAutoFit/>
          </a:bodyPr>
          <a:lstStyle/>
          <a:p>
            <a:r>
              <a:rPr lang="en-US" sz="1100" b="1" dirty="0">
                <a:solidFill>
                  <a:schemeClr val="bg1"/>
                </a:solidFill>
                <a:latin typeface="Museo Sans 300"/>
              </a:rPr>
              <a:t>Design group B3 impact space &amp; Master</a:t>
            </a:r>
          </a:p>
        </p:txBody>
      </p:sp>
      <p:sp>
        <p:nvSpPr>
          <p:cNvPr id="49" name="TextBox 48">
            <a:extLst>
              <a:ext uri="{FF2B5EF4-FFF2-40B4-BE49-F238E27FC236}">
                <a16:creationId xmlns:a16="http://schemas.microsoft.com/office/drawing/2014/main" id="{44A76FBA-47DE-4818-9487-109D58F1B997}"/>
              </a:ext>
            </a:extLst>
          </p:cNvPr>
          <p:cNvSpPr txBox="1"/>
          <p:nvPr/>
        </p:nvSpPr>
        <p:spPr>
          <a:xfrm>
            <a:off x="7547228" y="5374872"/>
            <a:ext cx="2614958" cy="430887"/>
          </a:xfrm>
          <a:prstGeom prst="rect">
            <a:avLst/>
          </a:prstGeom>
          <a:noFill/>
        </p:spPr>
        <p:txBody>
          <a:bodyPr wrap="square" lIns="91440" tIns="45720" rIns="91440" bIns="45720" rtlCol="0" anchor="t">
            <a:spAutoFit/>
          </a:bodyPr>
          <a:lstStyle/>
          <a:p>
            <a:r>
              <a:rPr lang="en-US" sz="1100" b="1" dirty="0">
                <a:solidFill>
                  <a:schemeClr val="bg1"/>
                </a:solidFill>
                <a:latin typeface="Museo Sans 300"/>
              </a:rPr>
              <a:t>Transformative &amp; Experiential education</a:t>
            </a:r>
            <a:endParaRPr lang="nl-NL" sz="1100" b="1" dirty="0">
              <a:solidFill>
                <a:schemeClr val="bg1"/>
              </a:solidFill>
              <a:latin typeface="Museo Sans 300" panose="02000000000000000000" pitchFamily="50" charset="0"/>
            </a:endParaRPr>
          </a:p>
        </p:txBody>
      </p:sp>
      <p:pic>
        <p:nvPicPr>
          <p:cNvPr id="50" name="Graphic 49" descr="Network">
            <a:extLst>
              <a:ext uri="{FF2B5EF4-FFF2-40B4-BE49-F238E27FC236}">
                <a16:creationId xmlns:a16="http://schemas.microsoft.com/office/drawing/2014/main" id="{1DC95E06-ADB5-40A3-AB80-103A23333B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83892" y="5355209"/>
            <a:ext cx="545630" cy="545630"/>
          </a:xfrm>
          <a:prstGeom prst="rect">
            <a:avLst/>
          </a:prstGeom>
        </p:spPr>
      </p:pic>
      <p:pic>
        <p:nvPicPr>
          <p:cNvPr id="51" name="Graphic 50" descr="Network">
            <a:extLst>
              <a:ext uri="{FF2B5EF4-FFF2-40B4-BE49-F238E27FC236}">
                <a16:creationId xmlns:a16="http://schemas.microsoft.com/office/drawing/2014/main" id="{B961477B-0FAE-42E0-8F3D-7B2219074D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06857" y="4503074"/>
            <a:ext cx="545630" cy="545630"/>
          </a:xfrm>
          <a:prstGeom prst="rect">
            <a:avLst/>
          </a:prstGeom>
        </p:spPr>
      </p:pic>
      <p:pic>
        <p:nvPicPr>
          <p:cNvPr id="52" name="Graphic 51" descr="Network">
            <a:extLst>
              <a:ext uri="{FF2B5EF4-FFF2-40B4-BE49-F238E27FC236}">
                <a16:creationId xmlns:a16="http://schemas.microsoft.com/office/drawing/2014/main" id="{BB168F65-8FC6-42C8-90D8-3ABD3416FC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01598" y="5311130"/>
            <a:ext cx="545630" cy="545630"/>
          </a:xfrm>
          <a:prstGeom prst="rect">
            <a:avLst/>
          </a:prstGeom>
        </p:spPr>
      </p:pic>
      <p:sp>
        <p:nvSpPr>
          <p:cNvPr id="3" name="Arrow: Down 2">
            <a:extLst>
              <a:ext uri="{FF2B5EF4-FFF2-40B4-BE49-F238E27FC236}">
                <a16:creationId xmlns:a16="http://schemas.microsoft.com/office/drawing/2014/main" id="{DE308EE9-CC4A-4673-907F-A34982BC6F07}"/>
              </a:ext>
            </a:extLst>
          </p:cNvPr>
          <p:cNvSpPr/>
          <p:nvPr/>
        </p:nvSpPr>
        <p:spPr>
          <a:xfrm>
            <a:off x="6284974" y="4246774"/>
            <a:ext cx="532130" cy="245313"/>
          </a:xfrm>
          <a:prstGeom prst="downArrow">
            <a:avLst/>
          </a:prstGeom>
          <a:solidFill>
            <a:srgbClr val="022926"/>
          </a:solidFill>
          <a:ln>
            <a:solidFill>
              <a:srgbClr val="022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833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261F8-76A7-4A56-86DA-A0117CD2BBBD}"/>
              </a:ext>
            </a:extLst>
          </p:cNvPr>
          <p:cNvSpPr txBox="1"/>
          <p:nvPr/>
        </p:nvSpPr>
        <p:spPr>
          <a:xfrm>
            <a:off x="685800" y="2459504"/>
            <a:ext cx="11811000" cy="1938992"/>
          </a:xfrm>
          <a:prstGeom prst="rect">
            <a:avLst/>
          </a:prstGeom>
          <a:noFill/>
        </p:spPr>
        <p:txBody>
          <a:bodyPr wrap="square" rtlCol="0">
            <a:spAutoFit/>
          </a:bodyPr>
          <a:lstStyle/>
          <a:p>
            <a:r>
              <a:rPr lang="en-US" sz="4000" dirty="0">
                <a:latin typeface="Museo Sans 900" panose="02000000000000000000" pitchFamily="50" charset="0"/>
              </a:rPr>
              <a:t>Eur.nl/</a:t>
            </a:r>
            <a:r>
              <a:rPr lang="en-US" sz="4000" dirty="0" err="1">
                <a:latin typeface="Museo Sans 900" panose="02000000000000000000" pitchFamily="50" charset="0"/>
              </a:rPr>
              <a:t>impactatthecore</a:t>
            </a:r>
            <a:endParaRPr lang="en-US" sz="4000" dirty="0">
              <a:latin typeface="Museo Sans 900" panose="02000000000000000000" pitchFamily="50" charset="0"/>
            </a:endParaRPr>
          </a:p>
          <a:p>
            <a:endParaRPr lang="en-US" sz="4000" dirty="0">
              <a:latin typeface="Museo Sans 900" panose="02000000000000000000" pitchFamily="50" charset="0"/>
            </a:endParaRPr>
          </a:p>
          <a:p>
            <a:r>
              <a:rPr lang="nl-NL" sz="4000" dirty="0">
                <a:latin typeface="Museo Sans 900" panose="02000000000000000000" pitchFamily="50" charset="0"/>
              </a:rPr>
              <a:t>Eur.nl/over-de-eur/strategie-2024</a:t>
            </a:r>
          </a:p>
        </p:txBody>
      </p:sp>
    </p:spTree>
    <p:extLst>
      <p:ext uri="{BB962C8B-B14F-4D97-AF65-F5344CB8AC3E}">
        <p14:creationId xmlns:p14="http://schemas.microsoft.com/office/powerpoint/2010/main" val="621243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11603</TotalTime>
  <Words>2028</Words>
  <Application>Microsoft Office PowerPoint</Application>
  <PresentationFormat>Widescreen</PresentationFormat>
  <Paragraphs>100</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Arial Narrow</vt:lpstr>
      <vt:lpstr>Calibri</vt:lpstr>
      <vt:lpstr>Calibri Light</vt:lpstr>
      <vt:lpstr>Museo Sans 100</vt:lpstr>
      <vt:lpstr>Museo Sans 300</vt:lpstr>
      <vt:lpstr>Museo Sans 500</vt:lpstr>
      <vt:lpstr>Museo Sans 700</vt:lpstr>
      <vt:lpstr>Museo Sans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van Vliet</dc:creator>
  <cp:lastModifiedBy>Daniel van Vliet</cp:lastModifiedBy>
  <cp:revision>2</cp:revision>
  <dcterms:created xsi:type="dcterms:W3CDTF">2021-06-10T07:40:27Z</dcterms:created>
  <dcterms:modified xsi:type="dcterms:W3CDTF">2021-06-18T09:04:03Z</dcterms:modified>
</cp:coreProperties>
</file>