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9"/>
  </p:notesMasterIdLst>
  <p:sldIdLst>
    <p:sldId id="262" r:id="rId5"/>
    <p:sldId id="279" r:id="rId6"/>
    <p:sldId id="282" r:id="rId7"/>
    <p:sldId id="281" r:id="rId8"/>
    <p:sldId id="280" r:id="rId9"/>
    <p:sldId id="256" r:id="rId10"/>
    <p:sldId id="259" r:id="rId11"/>
    <p:sldId id="271" r:id="rId12"/>
    <p:sldId id="257" r:id="rId13"/>
    <p:sldId id="266" r:id="rId14"/>
    <p:sldId id="260" r:id="rId15"/>
    <p:sldId id="261" r:id="rId16"/>
    <p:sldId id="273"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Exo 2" panose="020B0604020202020204" charset="0"/>
      <p:regular r:id="rId24"/>
      <p:bold r:id="rId25"/>
      <p:italic r:id="rId26"/>
      <p:boldItalic r:id="rId27"/>
    </p:embeddedFont>
    <p:embeddedFont>
      <p:font typeface="Exo 2 Medium" panose="020B0604020202020204" charset="0"/>
      <p:regular r:id="rId28"/>
      <p:italic r:id="rId29"/>
    </p:embeddedFont>
    <p:embeddedFont>
      <p:font typeface="Exo 2 Regular"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0000"/>
    <a:srgbClr val="0D47B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424AAE23-ADA8-4673-9F8C-49C7113981A9}" type="slidenum">
              <a:rPr lang="nl-NL" smtClean="0"/>
              <a:t>1</a:t>
            </a:fld>
            <a:endParaRPr lang="nl-NL"/>
          </a:p>
        </p:txBody>
      </p:sp>
    </p:spTree>
    <p:extLst>
      <p:ext uri="{BB962C8B-B14F-4D97-AF65-F5344CB8AC3E}">
        <p14:creationId xmlns:p14="http://schemas.microsoft.com/office/powerpoint/2010/main" val="1868351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c9b75d40c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c9b75d40c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c9b75d40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c9b75d40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35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a:p>
            <a:r>
              <a:rPr lang="nl-NL" dirty="0"/>
              <a:t>Leiden Kennisstad, 3 jaar geleden van start -&gt; groeit inmiddels uit tot een groot en stevig netwerk, waarin allerlei partijen elkaar steeds sneller en beter weten te vinden. Zo helpen ze elkaar vooruit, en daar worden de stad en al zijn gebruikers beter van. </a:t>
            </a:r>
          </a:p>
          <a:p>
            <a:r>
              <a:rPr lang="nl-NL" dirty="0"/>
              <a:t>Stad als Lab -&gt; zichtbaarheid van de kennis en de kennisinstellingen in de stad, in alle wijken. En andersom: de kennis die aanwezig is in de stad en de wijken benutten in het onderwijs en onderzoek van de kennisinstellingen.</a:t>
            </a:r>
          </a:p>
          <a:p>
            <a:r>
              <a:rPr lang="nl-NL" dirty="0"/>
              <a:t>Met Leren met de Stad willen we met de kennis in het onderwijs bijdragen aan de ontwikkeling van de stad. Werken aan stadsontwikkeling én kennisontwikkeling. En we mobiliseren Leids talent om bij te werken aan maatschappelijke vragen van de stad. </a:t>
            </a:r>
          </a:p>
        </p:txBody>
      </p:sp>
      <p:sp>
        <p:nvSpPr>
          <p:cNvPr id="4" name="Tijdelijke aanduiding voor dianummer 3"/>
          <p:cNvSpPr>
            <a:spLocks noGrp="1"/>
          </p:cNvSpPr>
          <p:nvPr>
            <p:ph type="sldNum" sz="quarter" idx="5"/>
          </p:nvPr>
        </p:nvSpPr>
        <p:spPr/>
        <p:txBody>
          <a:bodyPr/>
          <a:lstStyle/>
          <a:p>
            <a:fld id="{D13AAAA5-2289-4527-8844-EA0EDA068D96}" type="slidenum">
              <a:rPr lang="nl-NL" smtClean="0"/>
              <a:t>2</a:t>
            </a:fld>
            <a:endParaRPr lang="nl-NL"/>
          </a:p>
        </p:txBody>
      </p:sp>
    </p:spTree>
    <p:extLst>
      <p:ext uri="{BB962C8B-B14F-4D97-AF65-F5344CB8AC3E}">
        <p14:creationId xmlns:p14="http://schemas.microsoft.com/office/powerpoint/2010/main" val="203702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Met de CDKM dragen we bij aan de agenda stad. Om het in de juiste context te plaatsen gaan we een stapje hoger. Want </a:t>
            </a:r>
            <a:r>
              <a:rPr lang="nl-NL" sz="1800" dirty="0" err="1">
                <a:effectLst/>
                <a:latin typeface="Calibri" panose="020F0502020204030204" pitchFamily="34" charset="0"/>
                <a:ea typeface="Calibri" panose="020F0502020204030204" pitchFamily="34" charset="0"/>
              </a:rPr>
              <a:t>LmdS</a:t>
            </a:r>
            <a:r>
              <a:rPr lang="nl-NL" sz="1800" dirty="0">
                <a:effectLst/>
                <a:latin typeface="Calibri" panose="020F0502020204030204" pitchFamily="34" charset="0"/>
                <a:ea typeface="Calibri" panose="020F0502020204030204" pitchFamily="34" charset="0"/>
              </a:rPr>
              <a:t> komt niet puur uit het 4</a:t>
            </a:r>
            <a:r>
              <a:rPr lang="nl-NL" sz="1800" baseline="30000" dirty="0">
                <a:effectLst/>
                <a:latin typeface="Calibri" panose="020F0502020204030204" pitchFamily="34" charset="0"/>
                <a:ea typeface="Calibri" panose="020F0502020204030204" pitchFamily="34" charset="0"/>
              </a:rPr>
              <a:t>e</a:t>
            </a:r>
            <a:r>
              <a:rPr lang="nl-NL" sz="1800" dirty="0">
                <a:effectLst/>
                <a:latin typeface="Calibri" panose="020F0502020204030204" pitchFamily="34" charset="0"/>
                <a:ea typeface="Calibri" panose="020F0502020204030204" pitchFamily="34" charset="0"/>
              </a:rPr>
              <a:t> spoor van LKSW, maar vloeit mede voort uit de Agenda Stad </a:t>
            </a:r>
            <a:r>
              <a:rPr lang="nl-NL" sz="1800" dirty="0">
                <a:effectLst/>
                <a:latin typeface="Calibri" panose="020F0502020204030204" pitchFamily="34" charset="0"/>
                <a:ea typeface="Calibri" panose="020F0502020204030204" pitchFamily="34" charset="0"/>
                <a:sym typeface="Wingdings" panose="05000000000000000000" pitchFamily="2" charset="2"/>
              </a:rPr>
              <a:t> CDKM  project in LKS.</a:t>
            </a:r>
          </a:p>
          <a:p>
            <a:endParaRPr lang="nl-NL" sz="1800" dirty="0">
              <a:effectLst/>
              <a:latin typeface="Calibri" panose="020F0502020204030204" pitchFamily="34" charset="0"/>
              <a:ea typeface="Calibri" panose="020F0502020204030204" pitchFamily="34" charset="0"/>
              <a:sym typeface="Wingdings" panose="05000000000000000000" pitchFamily="2" charset="2"/>
            </a:endParaRPr>
          </a:p>
          <a:p>
            <a:r>
              <a:rPr lang="nl-NL" sz="2800" b="1" dirty="0">
                <a:effectLst/>
              </a:rPr>
              <a:t>Agenda Stad gaat over de wijze waarop steden omgaan met de uitdagingen die de enorme groei van de steden en de verstedelijking met zich mee brengt. </a:t>
            </a:r>
            <a:r>
              <a:rPr lang="nl-NL" sz="2800" dirty="0"/>
              <a:t>Het </a:t>
            </a:r>
            <a:r>
              <a:rPr lang="nl-NL" sz="2800" b="1" dirty="0"/>
              <a:t>doel</a:t>
            </a:r>
            <a:r>
              <a:rPr lang="nl-NL" sz="2800" dirty="0"/>
              <a:t> van </a:t>
            </a:r>
            <a:r>
              <a:rPr lang="nl-NL" sz="2800" b="1" dirty="0"/>
              <a:t>Agenda Stad</a:t>
            </a:r>
            <a:r>
              <a:rPr lang="nl-NL" sz="2800" dirty="0"/>
              <a:t> is om de groei, innovatie en leefbaarheid van Nederlandse steden te versterken.</a:t>
            </a:r>
            <a:r>
              <a:rPr lang="nl-NL" sz="2800" b="1" dirty="0">
                <a:effectLst/>
              </a:rPr>
              <a:t> </a:t>
            </a:r>
          </a:p>
          <a:p>
            <a:endParaRPr lang="nl-NL" sz="1800" dirty="0">
              <a:effectLst/>
              <a:latin typeface="Calibri" panose="020F0502020204030204" pitchFamily="34" charset="0"/>
              <a:ea typeface="Calibri" panose="020F0502020204030204" pitchFamily="34" charset="0"/>
            </a:endParaRPr>
          </a:p>
          <a:p>
            <a:r>
              <a:rPr lang="nl-NL" sz="1800" i="1" dirty="0">
                <a:effectLst/>
                <a:latin typeface="Calibri" panose="020F0502020204030204" pitchFamily="34" charset="0"/>
                <a:ea typeface="Calibri" panose="020F0502020204030204" pitchFamily="34" charset="0"/>
              </a:rPr>
              <a:t>“City Deals zijn het middel om de doelstelling van Agenda Stad te halen: het versterken van groei, innovatie en leefbaarheid in de Nederlandse steden. In City Deals worden concrete samenwerkingsafspraken tussen steden, Rijk, andere overheden, bedrijven en maatschappelijke organisaties verankerd. Die deals moeten leiden tot innovatieve oplossingen voor maatschappelijke vraagstukken en/of maatregelen bevatten om het economisch ecosysteem van de stedelijke regio(’s) te versterken. Het streven is om ambitieuze en krachtige spelers in het stedelijk netwerk te verbinden. City Deals beogen daarmee ook nieuwe vormen van samenwerking tot stand te brengen waarmee stedelijke opgaven op een efficiënte manier worden geadresseerd.”</a:t>
            </a:r>
            <a:endParaRPr lang="nl-NL" sz="18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D13AAAA5-2289-4527-8844-EA0EDA068D96}" type="slidenum">
              <a:rPr lang="nl-NL" smtClean="0"/>
              <a:t>5</a:t>
            </a:fld>
            <a:endParaRPr lang="nl-NL"/>
          </a:p>
        </p:txBody>
      </p:sp>
    </p:spTree>
    <p:extLst>
      <p:ext uri="{BB962C8B-B14F-4D97-AF65-F5344CB8AC3E}">
        <p14:creationId xmlns:p14="http://schemas.microsoft.com/office/powerpoint/2010/main" val="109414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c9b75d40c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c9b75d40c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c9b75d40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c9b75d40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c9b75d40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c9b75d40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64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c9b75d40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c9b75d40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c9b75d40c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c9b75d40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30198-B134-4306-8122-98681DDB0D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DDC610-A3F2-498C-9201-9F76AAB706A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F08719-2E20-4768-8A3A-380D8E653205}"/>
              </a:ext>
            </a:extLst>
          </p:cNvPr>
          <p:cNvSpPr>
            <a:spLocks noGrp="1"/>
          </p:cNvSpPr>
          <p:nvPr>
            <p:ph type="dt" sz="half" idx="10"/>
          </p:nvPr>
        </p:nvSpPr>
        <p:spPr/>
        <p:txBody>
          <a:bodyPr/>
          <a:lstStyle/>
          <a:p>
            <a:fld id="{4E644616-23FF-4A3B-ACF6-5530D7DFA9B1}" type="datetimeFigureOut">
              <a:rPr lang="nl-NL" smtClean="0"/>
              <a:t>15-6-2021</a:t>
            </a:fld>
            <a:endParaRPr lang="nl-NL"/>
          </a:p>
        </p:txBody>
      </p:sp>
      <p:sp>
        <p:nvSpPr>
          <p:cNvPr id="5" name="Tijdelijke aanduiding voor voettekst 4">
            <a:extLst>
              <a:ext uri="{FF2B5EF4-FFF2-40B4-BE49-F238E27FC236}">
                <a16:creationId xmlns:a16="http://schemas.microsoft.com/office/drawing/2014/main" id="{BB125676-0B71-4741-9308-AA0F85F89B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039125-36CB-4AC9-92F4-83ECD73CC558}"/>
              </a:ext>
            </a:extLst>
          </p:cNvPr>
          <p:cNvSpPr>
            <a:spLocks noGrp="1"/>
          </p:cNvSpPr>
          <p:nvPr>
            <p:ph type="sldNum" sz="quarter" idx="12"/>
          </p:nvPr>
        </p:nvSpPr>
        <p:spPr/>
        <p:txBody>
          <a:bodyPr/>
          <a:lstStyle/>
          <a:p>
            <a:fld id="{8AC4DC19-EC9E-4CD5-8D69-A3D72AA882CB}" type="slidenum">
              <a:rPr lang="nl-NL" smtClean="0"/>
              <a:t>‹nr.›</a:t>
            </a:fld>
            <a:endParaRPr lang="nl-NL"/>
          </a:p>
        </p:txBody>
      </p:sp>
    </p:spTree>
    <p:extLst>
      <p:ext uri="{BB962C8B-B14F-4D97-AF65-F5344CB8AC3E}">
        <p14:creationId xmlns:p14="http://schemas.microsoft.com/office/powerpoint/2010/main" val="241339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hyperlink" Target="https://buurtcampusnieuwwest.nl/s/" TargetMode="External"/><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9.svg"/><Relationship Id="rId10" Type="http://schemas.openxmlformats.org/officeDocument/2006/relationships/image" Target="../media/image37.jpeg"/><Relationship Id="rId4" Type="http://schemas.openxmlformats.org/officeDocument/2006/relationships/image" Target="../media/image34.png"/><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2.pn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E164ECC-8099-4ABF-901C-02A23DE26FFB}"/>
              </a:ext>
            </a:extLst>
          </p:cNvPr>
          <p:cNvSpPr/>
          <p:nvPr/>
        </p:nvSpPr>
        <p:spPr>
          <a:xfrm>
            <a:off x="0" y="0"/>
            <a:ext cx="9144000" cy="3579019"/>
          </a:xfrm>
          <a:prstGeom prst="rect">
            <a:avLst/>
          </a:prstGeom>
          <a:solidFill>
            <a:srgbClr val="224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7" name="Rechthoek 6">
            <a:extLst>
              <a:ext uri="{FF2B5EF4-FFF2-40B4-BE49-F238E27FC236}">
                <a16:creationId xmlns:a16="http://schemas.microsoft.com/office/drawing/2014/main" id="{B934EE70-3028-496E-83FC-4FBA3E1F98FF}"/>
              </a:ext>
            </a:extLst>
          </p:cNvPr>
          <p:cNvSpPr/>
          <p:nvPr/>
        </p:nvSpPr>
        <p:spPr>
          <a:xfrm>
            <a:off x="433358" y="626897"/>
            <a:ext cx="8238015" cy="367483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2" name="Titel 1">
            <a:extLst>
              <a:ext uri="{FF2B5EF4-FFF2-40B4-BE49-F238E27FC236}">
                <a16:creationId xmlns:a16="http://schemas.microsoft.com/office/drawing/2014/main" id="{A61D52C3-6F8E-4811-9260-5409C25E912D}"/>
              </a:ext>
            </a:extLst>
          </p:cNvPr>
          <p:cNvSpPr>
            <a:spLocks noGrp="1"/>
          </p:cNvSpPr>
          <p:nvPr>
            <p:ph type="ctrTitle"/>
          </p:nvPr>
        </p:nvSpPr>
        <p:spPr>
          <a:xfrm>
            <a:off x="5473779" y="857431"/>
            <a:ext cx="3006860" cy="1422749"/>
          </a:xfrm>
        </p:spPr>
        <p:txBody>
          <a:bodyPr>
            <a:normAutofit/>
          </a:bodyPr>
          <a:lstStyle/>
          <a:p>
            <a:r>
              <a:rPr lang="nl-NL" sz="2800" b="1" dirty="0">
                <a:solidFill>
                  <a:srgbClr val="224F9E"/>
                </a:solidFill>
                <a:latin typeface="Exo 2" panose="020B0604020202020204" charset="0"/>
              </a:rPr>
              <a:t>CDKM-DAG</a:t>
            </a:r>
            <a:r>
              <a:rPr lang="nl-NL" sz="2400" b="1" dirty="0">
                <a:solidFill>
                  <a:srgbClr val="224F9E"/>
                </a:solidFill>
                <a:latin typeface="Exo 2" panose="020B0604020202020204" charset="0"/>
              </a:rPr>
              <a:t> </a:t>
            </a:r>
          </a:p>
        </p:txBody>
      </p:sp>
      <p:sp>
        <p:nvSpPr>
          <p:cNvPr id="3" name="Ondertitel 2">
            <a:extLst>
              <a:ext uri="{FF2B5EF4-FFF2-40B4-BE49-F238E27FC236}">
                <a16:creationId xmlns:a16="http://schemas.microsoft.com/office/drawing/2014/main" id="{4392A34D-14EF-4F38-8C58-97692D678644}"/>
              </a:ext>
            </a:extLst>
          </p:cNvPr>
          <p:cNvSpPr>
            <a:spLocks noGrp="1"/>
          </p:cNvSpPr>
          <p:nvPr>
            <p:ph type="subTitle" idx="1"/>
          </p:nvPr>
        </p:nvSpPr>
        <p:spPr>
          <a:xfrm>
            <a:off x="5616828" y="2571750"/>
            <a:ext cx="2720760" cy="737340"/>
          </a:xfrm>
        </p:spPr>
        <p:txBody>
          <a:bodyPr spcFirstLastPara="1" vert="horz" wrap="square" lIns="68580" tIns="34290" rIns="68580" bIns="34290" rtlCol="0" anchor="t" anchorCtr="0">
            <a:normAutofit/>
          </a:bodyPr>
          <a:lstStyle/>
          <a:p>
            <a:r>
              <a:rPr lang="nl-NL" sz="2400" i="1" dirty="0">
                <a:solidFill>
                  <a:srgbClr val="224F9E"/>
                </a:solidFill>
                <a:latin typeface="Exo 2" panose="020B0604020202020204" charset="0"/>
                <a:cs typeface="Calibri"/>
              </a:rPr>
              <a:t>17 juni 2021</a:t>
            </a:r>
          </a:p>
        </p:txBody>
      </p:sp>
      <p:pic>
        <p:nvPicPr>
          <p:cNvPr id="6" name="Afbeelding 5" descr="Afbeelding met tekening&#10;&#10;Automatisch gegenereerde beschrijving">
            <a:extLst>
              <a:ext uri="{FF2B5EF4-FFF2-40B4-BE49-F238E27FC236}">
                <a16:creationId xmlns:a16="http://schemas.microsoft.com/office/drawing/2014/main" id="{15851251-0115-49C8-B58F-1BB374EDE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33" y="1096301"/>
            <a:ext cx="4787722" cy="2708973"/>
          </a:xfrm>
          <a:prstGeom prst="rect">
            <a:avLst/>
          </a:prstGeom>
        </p:spPr>
      </p:pic>
      <p:pic>
        <p:nvPicPr>
          <p:cNvPr id="10" name="Graphic 9">
            <a:extLst>
              <a:ext uri="{FF2B5EF4-FFF2-40B4-BE49-F238E27FC236}">
                <a16:creationId xmlns:a16="http://schemas.microsoft.com/office/drawing/2014/main" id="{A98806CA-D606-4FC5-822B-AEB25D96CFB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358" y="4682916"/>
            <a:ext cx="844749" cy="481507"/>
          </a:xfrm>
          <a:prstGeom prst="rect">
            <a:avLst/>
          </a:prstGeom>
        </p:spPr>
      </p:pic>
      <p:pic>
        <p:nvPicPr>
          <p:cNvPr id="12" name="Graphic 11">
            <a:extLst>
              <a:ext uri="{FF2B5EF4-FFF2-40B4-BE49-F238E27FC236}">
                <a16:creationId xmlns:a16="http://schemas.microsoft.com/office/drawing/2014/main" id="{40EC51D4-D747-47E5-A216-234788D93C3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8455" y="4643662"/>
            <a:ext cx="982484" cy="560015"/>
          </a:xfrm>
          <a:prstGeom prst="rect">
            <a:avLst/>
          </a:prstGeom>
        </p:spPr>
      </p:pic>
      <p:pic>
        <p:nvPicPr>
          <p:cNvPr id="14" name="Graphic 13">
            <a:extLst>
              <a:ext uri="{FF2B5EF4-FFF2-40B4-BE49-F238E27FC236}">
                <a16:creationId xmlns:a16="http://schemas.microsoft.com/office/drawing/2014/main" id="{1DA86A46-EE74-45B3-A879-A658EFE73D3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72180" y="4740948"/>
            <a:ext cx="856132" cy="402552"/>
          </a:xfrm>
          <a:prstGeom prst="rect">
            <a:avLst/>
          </a:prstGeom>
        </p:spPr>
      </p:pic>
      <p:pic>
        <p:nvPicPr>
          <p:cNvPr id="16" name="Graphic 15">
            <a:extLst>
              <a:ext uri="{FF2B5EF4-FFF2-40B4-BE49-F238E27FC236}">
                <a16:creationId xmlns:a16="http://schemas.microsoft.com/office/drawing/2014/main" id="{690CE9EA-5C70-4A8A-9E03-5DD4EB7870D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01287" y="4666327"/>
            <a:ext cx="902954" cy="514683"/>
          </a:xfrm>
          <a:prstGeom prst="rect">
            <a:avLst/>
          </a:prstGeom>
        </p:spPr>
      </p:pic>
      <p:pic>
        <p:nvPicPr>
          <p:cNvPr id="18" name="Graphic 17">
            <a:extLst>
              <a:ext uri="{FF2B5EF4-FFF2-40B4-BE49-F238E27FC236}">
                <a16:creationId xmlns:a16="http://schemas.microsoft.com/office/drawing/2014/main" id="{2678142A-7FE5-4E86-86D6-488D793280E9}"/>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01199" y="4735384"/>
            <a:ext cx="816780" cy="376568"/>
          </a:xfrm>
          <a:prstGeom prst="rect">
            <a:avLst/>
          </a:prstGeom>
        </p:spPr>
      </p:pic>
      <p:pic>
        <p:nvPicPr>
          <p:cNvPr id="20" name="Afbeelding 19">
            <a:extLst>
              <a:ext uri="{FF2B5EF4-FFF2-40B4-BE49-F238E27FC236}">
                <a16:creationId xmlns:a16="http://schemas.microsoft.com/office/drawing/2014/main" id="{5C9325EB-E82A-44CA-BC87-735F8FC3579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82512" y="4756709"/>
            <a:ext cx="510152" cy="333918"/>
          </a:xfrm>
          <a:prstGeom prst="rect">
            <a:avLst/>
          </a:prstGeom>
        </p:spPr>
      </p:pic>
    </p:spTree>
    <p:extLst>
      <p:ext uri="{BB962C8B-B14F-4D97-AF65-F5344CB8AC3E}">
        <p14:creationId xmlns:p14="http://schemas.microsoft.com/office/powerpoint/2010/main" val="366592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3"/>
          <p:cNvPicPr preferRelativeResize="0"/>
          <p:nvPr/>
        </p:nvPicPr>
        <p:blipFill>
          <a:blip r:embed="rId3" cstate="print">
            <a:extLst>
              <a:ext uri="{28A0092B-C50C-407E-A947-70E740481C1C}">
                <a14:useLocalDpi xmlns:a14="http://schemas.microsoft.com/office/drawing/2010/main"/>
              </a:ext>
            </a:extLst>
          </a:blip>
          <a:srcRect/>
          <a:stretch/>
        </p:blipFill>
        <p:spPr>
          <a:xfrm>
            <a:off x="2024" y="2567666"/>
            <a:ext cx="3047912" cy="2574315"/>
          </a:xfrm>
          <a:prstGeom prst="rect">
            <a:avLst/>
          </a:prstGeom>
          <a:noFill/>
          <a:ln>
            <a:noFill/>
          </a:ln>
        </p:spPr>
      </p:pic>
      <p:sp>
        <p:nvSpPr>
          <p:cNvPr id="197" name="Google Shape;197;p23"/>
          <p:cNvSpPr/>
          <p:nvPr/>
        </p:nvSpPr>
        <p:spPr>
          <a:xfrm>
            <a:off x="-1080" y="1730"/>
            <a:ext cx="3048300" cy="2571900"/>
          </a:xfrm>
          <a:prstGeom prst="rect">
            <a:avLst/>
          </a:prstGeom>
          <a:solidFill>
            <a:srgbClr val="0D4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3"/>
          <p:cNvPicPr preferRelativeResize="0"/>
          <p:nvPr/>
        </p:nvPicPr>
        <p:blipFill>
          <a:blip r:embed="rId4" cstate="print">
            <a:extLst>
              <a:ext uri="{28A0092B-C50C-407E-A947-70E740481C1C}">
                <a14:useLocalDpi xmlns:a14="http://schemas.microsoft.com/office/drawing/2010/main"/>
              </a:ext>
            </a:extLst>
          </a:blip>
          <a:srcRect/>
          <a:stretch/>
        </p:blipFill>
        <p:spPr>
          <a:xfrm>
            <a:off x="3046346" y="0"/>
            <a:ext cx="3047912" cy="2574315"/>
          </a:xfrm>
          <a:prstGeom prst="rect">
            <a:avLst/>
          </a:prstGeom>
          <a:noFill/>
          <a:ln>
            <a:noFill/>
          </a:ln>
        </p:spPr>
      </p:pic>
      <p:sp>
        <p:nvSpPr>
          <p:cNvPr id="199" name="Google Shape;199;p23"/>
          <p:cNvSpPr/>
          <p:nvPr/>
        </p:nvSpPr>
        <p:spPr>
          <a:xfrm>
            <a:off x="3041852" y="2568059"/>
            <a:ext cx="3086613" cy="2579220"/>
          </a:xfrm>
          <a:prstGeom prst="rect">
            <a:avLst/>
          </a:prstGeom>
          <a:solidFill>
            <a:srgbClr val="0D4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6095700" y="-5984"/>
            <a:ext cx="3048300" cy="2579614"/>
          </a:xfrm>
          <a:prstGeom prst="rect">
            <a:avLst/>
          </a:prstGeom>
          <a:solidFill>
            <a:srgbClr val="0D4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p23"/>
          <p:cNvPicPr preferRelativeResize="0"/>
          <p:nvPr/>
        </p:nvPicPr>
        <p:blipFill>
          <a:blip r:embed="rId5" cstate="print">
            <a:extLst>
              <a:ext uri="{28A0092B-C50C-407E-A947-70E740481C1C}">
                <a14:useLocalDpi xmlns:a14="http://schemas.microsoft.com/office/drawing/2010/main"/>
              </a:ext>
            </a:extLst>
          </a:blip>
          <a:srcRect/>
          <a:stretch/>
        </p:blipFill>
        <p:spPr>
          <a:xfrm>
            <a:off x="6097804" y="2567665"/>
            <a:ext cx="3047912" cy="2574315"/>
          </a:xfrm>
          <a:prstGeom prst="rect">
            <a:avLst/>
          </a:prstGeom>
          <a:noFill/>
          <a:ln>
            <a:noFill/>
          </a:ln>
        </p:spPr>
      </p:pic>
      <p:sp>
        <p:nvSpPr>
          <p:cNvPr id="202" name="Google Shape;202;p23"/>
          <p:cNvSpPr txBox="1">
            <a:spLocks noGrp="1"/>
          </p:cNvSpPr>
          <p:nvPr>
            <p:ph type="subTitle" idx="1"/>
          </p:nvPr>
        </p:nvSpPr>
        <p:spPr>
          <a:xfrm>
            <a:off x="3044630" y="2509144"/>
            <a:ext cx="2802900" cy="53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sz="2300" b="1">
                <a:solidFill>
                  <a:srgbClr val="FFFFFF"/>
                </a:solidFill>
                <a:latin typeface="Exo 2"/>
                <a:ea typeface="Exo 2"/>
                <a:cs typeface="Exo 2"/>
                <a:sym typeface="Exo 2"/>
              </a:rPr>
              <a:t>Curriculum </a:t>
            </a:r>
            <a:endParaRPr sz="2300" b="1">
              <a:solidFill>
                <a:srgbClr val="FFFFFF"/>
              </a:solidFill>
              <a:latin typeface="Exo 2"/>
              <a:ea typeface="Exo 2"/>
              <a:cs typeface="Exo 2"/>
              <a:sym typeface="Exo 2"/>
            </a:endParaRPr>
          </a:p>
        </p:txBody>
      </p:sp>
      <p:sp>
        <p:nvSpPr>
          <p:cNvPr id="203" name="Google Shape;203;p23"/>
          <p:cNvSpPr txBox="1">
            <a:spLocks noGrp="1"/>
          </p:cNvSpPr>
          <p:nvPr>
            <p:ph type="subTitle" idx="1"/>
          </p:nvPr>
        </p:nvSpPr>
        <p:spPr>
          <a:xfrm>
            <a:off x="3091401" y="2878577"/>
            <a:ext cx="2995599" cy="390496"/>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bg1"/>
              </a:buClr>
              <a:buSzPts val="770"/>
            </a:pPr>
            <a:r>
              <a:rPr lang="nl-NL" sz="1200">
                <a:solidFill>
                  <a:srgbClr val="FFFFFF"/>
                </a:solidFill>
                <a:latin typeface="Exo 2 Regular"/>
                <a:ea typeface="Exo 2 Regular"/>
                <a:cs typeface="Exo 2 Regular"/>
                <a:sym typeface="Exo 2 Regular"/>
              </a:rPr>
              <a:t>Vak | Afstudeeropdracht | Minor | Stage</a:t>
            </a:r>
          </a:p>
        </p:txBody>
      </p:sp>
      <p:sp>
        <p:nvSpPr>
          <p:cNvPr id="204" name="Google Shape;204;p23"/>
          <p:cNvSpPr txBox="1">
            <a:spLocks noGrp="1"/>
          </p:cNvSpPr>
          <p:nvPr>
            <p:ph type="subTitle" idx="1"/>
          </p:nvPr>
        </p:nvSpPr>
        <p:spPr>
          <a:xfrm>
            <a:off x="243579" y="247293"/>
            <a:ext cx="2802900" cy="538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nl" sz="2700" b="1">
                <a:solidFill>
                  <a:srgbClr val="FFFFFF"/>
                </a:solidFill>
                <a:latin typeface="Exo 2"/>
                <a:ea typeface="Exo 2"/>
                <a:cs typeface="Exo 2"/>
                <a:sym typeface="Exo 2"/>
              </a:rPr>
              <a:t>Fysieke locatie</a:t>
            </a:r>
            <a:endParaRPr sz="2700" b="1">
              <a:solidFill>
                <a:srgbClr val="FFFFFF"/>
              </a:solidFill>
              <a:latin typeface="Exo 2"/>
              <a:ea typeface="Exo 2"/>
              <a:cs typeface="Exo 2"/>
              <a:sym typeface="Exo 2"/>
            </a:endParaRPr>
          </a:p>
        </p:txBody>
      </p:sp>
      <p:sp>
        <p:nvSpPr>
          <p:cNvPr id="205" name="Google Shape;205;p23"/>
          <p:cNvSpPr txBox="1">
            <a:spLocks noGrp="1"/>
          </p:cNvSpPr>
          <p:nvPr>
            <p:ph type="subTitle" idx="1"/>
          </p:nvPr>
        </p:nvSpPr>
        <p:spPr>
          <a:xfrm>
            <a:off x="307118" y="1080534"/>
            <a:ext cx="2421600" cy="1395074"/>
          </a:xfrm>
          <a:prstGeom prst="rect">
            <a:avLst/>
          </a:prstGeom>
        </p:spPr>
        <p:txBody>
          <a:bodyPr spcFirstLastPara="1" wrap="square" lIns="91425" tIns="91425" rIns="91425" bIns="91425" anchor="t" anchorCtr="0">
            <a:noAutofit/>
          </a:bodyPr>
          <a:lstStyle/>
          <a:p>
            <a:pPr marL="285750" lvl="0" indent="-285750" algn="l" rtl="0">
              <a:lnSpc>
                <a:spcPct val="120000"/>
              </a:lnSpc>
              <a:spcBef>
                <a:spcPts val="0"/>
              </a:spcBef>
              <a:spcAft>
                <a:spcPts val="0"/>
              </a:spcAft>
              <a:buClr>
                <a:schemeClr val="bg1"/>
              </a:buClr>
              <a:buSzPts val="770"/>
              <a:buFont typeface="Courier New" panose="02070309020205020404" pitchFamily="49" charset="0"/>
              <a:buChar char="o"/>
            </a:pPr>
            <a:r>
              <a:rPr lang="nl-NL" sz="1250">
                <a:solidFill>
                  <a:srgbClr val="FFFFFF"/>
                </a:solidFill>
                <a:latin typeface="Exo 2 Regular"/>
                <a:ea typeface="Exo 2 Regular"/>
                <a:cs typeface="Exo 2 Regular"/>
                <a:sym typeface="Exo 2 Regular"/>
              </a:rPr>
              <a:t>Het Gebouw </a:t>
            </a:r>
          </a:p>
          <a:p>
            <a:pPr marL="285750" lvl="0" indent="-285750" algn="l" rtl="0">
              <a:lnSpc>
                <a:spcPct val="120000"/>
              </a:lnSpc>
              <a:spcBef>
                <a:spcPts val="0"/>
              </a:spcBef>
              <a:spcAft>
                <a:spcPts val="0"/>
              </a:spcAft>
              <a:buClr>
                <a:schemeClr val="bg1"/>
              </a:buClr>
              <a:buSzPts val="770"/>
              <a:buFont typeface="Courier New" panose="02070309020205020404" pitchFamily="49" charset="0"/>
              <a:buChar char="o"/>
            </a:pPr>
            <a:r>
              <a:rPr lang="nl-NL" sz="1250">
                <a:solidFill>
                  <a:srgbClr val="FFFFFF"/>
                </a:solidFill>
                <a:latin typeface="Exo 2 Regular"/>
                <a:ea typeface="Exo 2 Regular"/>
                <a:cs typeface="Exo 2 Regular"/>
                <a:sym typeface="Exo 2 Regular"/>
              </a:rPr>
              <a:t>Leiden Noord</a:t>
            </a:r>
          </a:p>
          <a:p>
            <a:pPr marL="285750" lvl="0" indent="-285750" algn="l" rtl="0">
              <a:lnSpc>
                <a:spcPct val="120000"/>
              </a:lnSpc>
              <a:spcBef>
                <a:spcPts val="0"/>
              </a:spcBef>
              <a:spcAft>
                <a:spcPts val="0"/>
              </a:spcAft>
              <a:buClr>
                <a:schemeClr val="bg1"/>
              </a:buClr>
              <a:buSzPts val="770"/>
              <a:buFont typeface="Courier New" panose="02070309020205020404" pitchFamily="49" charset="0"/>
              <a:buChar char="o"/>
            </a:pPr>
            <a:r>
              <a:rPr lang="nl-NL" sz="1250">
                <a:solidFill>
                  <a:srgbClr val="FFFFFF"/>
                </a:solidFill>
                <a:latin typeface="Exo 2 Regular"/>
                <a:ea typeface="Exo 2 Regular"/>
                <a:cs typeface="Exo 2 Regular"/>
                <a:sym typeface="Exo 2 Regular"/>
              </a:rPr>
              <a:t>Sociaal- economische uitdagingen </a:t>
            </a:r>
          </a:p>
          <a:p>
            <a:pPr marL="285750" lvl="0" indent="-285750" algn="l" rtl="0">
              <a:lnSpc>
                <a:spcPct val="120000"/>
              </a:lnSpc>
              <a:spcBef>
                <a:spcPts val="0"/>
              </a:spcBef>
              <a:spcAft>
                <a:spcPts val="0"/>
              </a:spcAft>
              <a:buClr>
                <a:schemeClr val="bg1"/>
              </a:buClr>
              <a:buSzPts val="770"/>
              <a:buFont typeface="Courier New" panose="02070309020205020404" pitchFamily="49" charset="0"/>
              <a:buChar char="o"/>
            </a:pPr>
            <a:endParaRPr sz="1250">
              <a:solidFill>
                <a:srgbClr val="FFFFFF"/>
              </a:solidFill>
              <a:latin typeface="Exo 2 Regular"/>
              <a:ea typeface="Exo 2 Regular"/>
              <a:cs typeface="Exo 2 Regular"/>
              <a:sym typeface="Exo 2 Regular"/>
            </a:endParaRPr>
          </a:p>
        </p:txBody>
      </p:sp>
      <p:sp>
        <p:nvSpPr>
          <p:cNvPr id="206" name="Google Shape;206;p23"/>
          <p:cNvSpPr txBox="1">
            <a:spLocks noGrp="1"/>
          </p:cNvSpPr>
          <p:nvPr>
            <p:ph type="subTitle" idx="1"/>
          </p:nvPr>
        </p:nvSpPr>
        <p:spPr>
          <a:xfrm>
            <a:off x="6307566" y="148224"/>
            <a:ext cx="2775245" cy="952254"/>
          </a:xfrm>
          <a:prstGeom prst="rect">
            <a:avLst/>
          </a:prstGeom>
        </p:spPr>
        <p:txBody>
          <a:bodyPr spcFirstLastPara="1" wrap="square" lIns="91425" tIns="91425" rIns="91425" bIns="91425" anchor="t" anchorCtr="0">
            <a:normAutofit/>
          </a:bodyPr>
          <a:lstStyle/>
          <a:p>
            <a:pPr marL="0" indent="0" algn="l"/>
            <a:r>
              <a:rPr lang="nl" sz="1800" b="1" dirty="0">
                <a:solidFill>
                  <a:srgbClr val="FFFFFF"/>
                </a:solidFill>
                <a:latin typeface="Exo 2"/>
                <a:ea typeface="Exo 2"/>
                <a:cs typeface="Exo 2"/>
                <a:sym typeface="Exo 2"/>
              </a:rPr>
              <a:t>Maatschappelijke </a:t>
            </a:r>
            <a:endParaRPr lang="nl" sz="1800" b="1">
              <a:solidFill>
                <a:srgbClr val="FFFFFF"/>
              </a:solidFill>
              <a:latin typeface="Exo 2"/>
              <a:ea typeface="Exo 2"/>
              <a:cs typeface="Exo 2"/>
            </a:endParaRPr>
          </a:p>
          <a:p>
            <a:pPr marL="0" lvl="0" indent="0" algn="l" rtl="0">
              <a:spcBef>
                <a:spcPts val="0"/>
              </a:spcBef>
              <a:spcAft>
                <a:spcPts val="0"/>
              </a:spcAft>
              <a:buNone/>
            </a:pPr>
            <a:r>
              <a:rPr lang="nl" sz="1800" b="1" dirty="0">
                <a:solidFill>
                  <a:srgbClr val="FFFFFF"/>
                </a:solidFill>
                <a:latin typeface="Exo 2"/>
                <a:ea typeface="Exo 2"/>
                <a:cs typeface="Exo 2"/>
                <a:sym typeface="Exo 2"/>
              </a:rPr>
              <a:t>vraagstukken</a:t>
            </a:r>
            <a:endParaRPr sz="1800" b="1" dirty="0">
              <a:solidFill>
                <a:srgbClr val="FFFFFF"/>
              </a:solidFill>
              <a:latin typeface="Exo 2"/>
              <a:ea typeface="Exo 2"/>
              <a:cs typeface="Exo 2"/>
              <a:sym typeface="Exo 2"/>
            </a:endParaRPr>
          </a:p>
        </p:txBody>
      </p:sp>
      <p:sp>
        <p:nvSpPr>
          <p:cNvPr id="207" name="Google Shape;207;p23"/>
          <p:cNvSpPr txBox="1">
            <a:spLocks noGrp="1"/>
          </p:cNvSpPr>
          <p:nvPr>
            <p:ph type="subTitle" idx="1"/>
          </p:nvPr>
        </p:nvSpPr>
        <p:spPr>
          <a:xfrm>
            <a:off x="6408905" y="1094784"/>
            <a:ext cx="2421600" cy="1351662"/>
          </a:xfrm>
          <a:prstGeom prst="rect">
            <a:avLst/>
          </a:prstGeom>
        </p:spPr>
        <p:txBody>
          <a:bodyPr spcFirstLastPara="1" wrap="square" lIns="91425" tIns="91425" rIns="91425" bIns="91425" anchor="t" anchorCtr="0">
            <a:noAutofit/>
          </a:bodyPr>
          <a:lstStyle/>
          <a:p>
            <a:pPr marL="285750" indent="-285750" algn="l">
              <a:lnSpc>
                <a:spcPct val="120000"/>
              </a:lnSpc>
              <a:buClr>
                <a:schemeClr val="bg1"/>
              </a:buClr>
              <a:buSzPts val="770"/>
              <a:buFont typeface="Courier New" panose="02070309020205020404" pitchFamily="49" charset="0"/>
              <a:buChar char="o"/>
            </a:pPr>
            <a:r>
              <a:rPr lang="nl-NL" sz="1250" dirty="0">
                <a:solidFill>
                  <a:srgbClr val="FFFFFF"/>
                </a:solidFill>
                <a:latin typeface="Exo 2 Regular"/>
                <a:ea typeface="Exo 2 Regular"/>
                <a:cs typeface="Exo 2 Regular"/>
                <a:sym typeface="Exo 2 Regular"/>
              </a:rPr>
              <a:t>Vitaliteit en preventie</a:t>
            </a:r>
          </a:p>
          <a:p>
            <a:pPr marL="285750" lvl="0" indent="-285750" algn="l" rtl="0">
              <a:lnSpc>
                <a:spcPct val="120000"/>
              </a:lnSpc>
              <a:spcBef>
                <a:spcPts val="0"/>
              </a:spcBef>
              <a:spcAft>
                <a:spcPts val="0"/>
              </a:spcAft>
              <a:buClr>
                <a:schemeClr val="bg1"/>
              </a:buClr>
              <a:buSzPts val="770"/>
              <a:buFont typeface="Courier New" panose="02070309020205020404" pitchFamily="49" charset="0"/>
              <a:buChar char="o"/>
            </a:pPr>
            <a:r>
              <a:rPr lang="nl-NL" sz="1250" dirty="0">
                <a:solidFill>
                  <a:srgbClr val="FFFFFF"/>
                </a:solidFill>
                <a:latin typeface="Exo 2 Regular"/>
                <a:ea typeface="Exo 2 Regular"/>
                <a:cs typeface="Exo 2 Regular"/>
                <a:sym typeface="Exo 2 Regular"/>
              </a:rPr>
              <a:t>Eenzaamheid</a:t>
            </a:r>
            <a:endParaRPr lang="nl-NL" sz="1250" dirty="0">
              <a:solidFill>
                <a:srgbClr val="FFFFFF"/>
              </a:solidFill>
              <a:latin typeface="Exo 2 Regular"/>
              <a:ea typeface="Exo 2 Regular"/>
              <a:cs typeface="Exo 2 Regular"/>
            </a:endParaRPr>
          </a:p>
          <a:p>
            <a:pPr marL="285750" indent="-285750" algn="l">
              <a:lnSpc>
                <a:spcPct val="120000"/>
              </a:lnSpc>
              <a:buClr>
                <a:schemeClr val="bg1"/>
              </a:buClr>
              <a:buSzPts val="770"/>
              <a:buFont typeface="Courier New" panose="02070309020205020404" pitchFamily="49" charset="0"/>
              <a:buChar char="o"/>
            </a:pPr>
            <a:r>
              <a:rPr lang="nl-NL" sz="1250" dirty="0">
                <a:solidFill>
                  <a:srgbClr val="FFFFFF"/>
                </a:solidFill>
                <a:latin typeface="Exo 2 Regular"/>
                <a:ea typeface="Exo 2 Regular"/>
                <a:cs typeface="Exo 2 Regular"/>
              </a:rPr>
              <a:t>Afval</a:t>
            </a:r>
            <a:endParaRPr lang="nl-NL" sz="1250" dirty="0">
              <a:solidFill>
                <a:srgbClr val="FFFFFF"/>
              </a:solidFill>
              <a:latin typeface="Exo 2 Regular"/>
              <a:ea typeface="Exo 2 Regular"/>
              <a:cs typeface="Exo 2 Regular"/>
              <a:sym typeface="Exo 2 Regular"/>
            </a:endParaRPr>
          </a:p>
          <a:p>
            <a:pPr marL="285750" indent="-285750" algn="l">
              <a:lnSpc>
                <a:spcPct val="120000"/>
              </a:lnSpc>
              <a:buClr>
                <a:schemeClr val="bg1"/>
              </a:buClr>
              <a:buSzPts val="770"/>
              <a:buFont typeface="Courier New" panose="02070309020205020404" pitchFamily="49" charset="0"/>
              <a:buChar char="o"/>
            </a:pPr>
            <a:r>
              <a:rPr lang="nl-NL" sz="1250" dirty="0">
                <a:solidFill>
                  <a:srgbClr val="FFFFFF"/>
                </a:solidFill>
                <a:latin typeface="Exo 2 Regular"/>
                <a:ea typeface="Exo 2 Regular"/>
                <a:cs typeface="Exo 2 Regular"/>
                <a:sym typeface="Exo 2 Regular"/>
              </a:rPr>
              <a:t>Laag inkomen </a:t>
            </a:r>
          </a:p>
          <a:p>
            <a:pPr marL="285750" lvl="0" indent="-285750" algn="l" rtl="0">
              <a:lnSpc>
                <a:spcPct val="120000"/>
              </a:lnSpc>
              <a:spcBef>
                <a:spcPts val="0"/>
              </a:spcBef>
              <a:spcAft>
                <a:spcPts val="0"/>
              </a:spcAft>
              <a:buClr>
                <a:schemeClr val="bg1"/>
              </a:buClr>
              <a:buSzPts val="770"/>
              <a:buFont typeface="Courier New" panose="02070309020205020404" pitchFamily="49" charset="0"/>
              <a:buChar char="o"/>
            </a:pPr>
            <a:r>
              <a:rPr lang="nl-NL" sz="1250" dirty="0">
                <a:solidFill>
                  <a:srgbClr val="FFFFFF"/>
                </a:solidFill>
                <a:latin typeface="Exo 2 Regular"/>
                <a:ea typeface="Exo 2 Regular"/>
                <a:cs typeface="Exo 2 Regular"/>
                <a:sym typeface="Exo 2 Regular"/>
              </a:rPr>
              <a:t>Huurproblematiek </a:t>
            </a:r>
            <a:endParaRPr lang="nl-NL" sz="1250" dirty="0">
              <a:solidFill>
                <a:srgbClr val="FFFFFF"/>
              </a:solidFill>
              <a:latin typeface="Exo 2 Regular"/>
              <a:ea typeface="Exo 2 Regular"/>
              <a:cs typeface="Exo 2 Regular"/>
            </a:endParaRPr>
          </a:p>
          <a:p>
            <a:pPr marL="285750" lvl="0" indent="-285750" algn="l" rtl="0">
              <a:lnSpc>
                <a:spcPct val="120000"/>
              </a:lnSpc>
              <a:spcBef>
                <a:spcPts val="0"/>
              </a:spcBef>
              <a:spcAft>
                <a:spcPts val="0"/>
              </a:spcAft>
              <a:buClr>
                <a:schemeClr val="bg1"/>
              </a:buClr>
              <a:buSzPts val="770"/>
              <a:buFont typeface="Courier New" panose="02070309020205020404" pitchFamily="49" charset="0"/>
              <a:buChar char="o"/>
            </a:pPr>
            <a:endParaRPr lang="nl-NL" sz="1250">
              <a:solidFill>
                <a:srgbClr val="FFFFFF"/>
              </a:solidFill>
              <a:latin typeface="Exo 2 Regular"/>
              <a:ea typeface="Exo 2 Regular"/>
              <a:cs typeface="Exo 2 Regular"/>
              <a:sym typeface="Exo 2 Regular"/>
            </a:endParaRPr>
          </a:p>
          <a:p>
            <a:pPr marL="285750" lvl="0" indent="-285750" algn="l" rtl="0">
              <a:lnSpc>
                <a:spcPct val="120000"/>
              </a:lnSpc>
              <a:spcBef>
                <a:spcPts val="0"/>
              </a:spcBef>
              <a:spcAft>
                <a:spcPts val="0"/>
              </a:spcAft>
              <a:buSzPts val="770"/>
              <a:buFont typeface="Courier New" panose="02070309020205020404" pitchFamily="49" charset="0"/>
              <a:buChar char="o"/>
            </a:pPr>
            <a:endParaRPr lang="nl-NL" sz="1250">
              <a:solidFill>
                <a:srgbClr val="FFFFFF"/>
              </a:solidFill>
              <a:latin typeface="Exo 2 Regular"/>
              <a:ea typeface="Exo 2 Regular"/>
              <a:cs typeface="Exo 2 Regular"/>
              <a:sym typeface="Exo 2 Regular"/>
            </a:endParaRPr>
          </a:p>
          <a:p>
            <a:pPr marL="285750" lvl="0" indent="-285750" algn="l" rtl="0">
              <a:lnSpc>
                <a:spcPct val="120000"/>
              </a:lnSpc>
              <a:spcBef>
                <a:spcPts val="0"/>
              </a:spcBef>
              <a:spcAft>
                <a:spcPts val="0"/>
              </a:spcAft>
              <a:buSzPts val="770"/>
              <a:buFont typeface="Courier New" panose="02070309020205020404" pitchFamily="49" charset="0"/>
              <a:buChar char="o"/>
            </a:pPr>
            <a:endParaRPr lang="nl-NL" sz="1250">
              <a:solidFill>
                <a:srgbClr val="FFFFFF"/>
              </a:solidFill>
              <a:latin typeface="Exo 2 Regular"/>
              <a:ea typeface="Exo 2 Regular"/>
              <a:cs typeface="Exo 2 Regular"/>
              <a:sym typeface="Exo 2 Regular"/>
            </a:endParaRPr>
          </a:p>
          <a:p>
            <a:pPr marL="285750" lvl="0" indent="-285750" algn="l" rtl="0">
              <a:lnSpc>
                <a:spcPct val="120000"/>
              </a:lnSpc>
              <a:spcBef>
                <a:spcPts val="0"/>
              </a:spcBef>
              <a:spcAft>
                <a:spcPts val="0"/>
              </a:spcAft>
              <a:buSzPts val="770"/>
              <a:buFont typeface="Courier New" panose="02070309020205020404" pitchFamily="49" charset="0"/>
              <a:buChar char="o"/>
            </a:pPr>
            <a:endParaRPr lang="nl-NL" sz="1250">
              <a:solidFill>
                <a:srgbClr val="FFFFFF"/>
              </a:solidFill>
              <a:latin typeface="Exo 2 Regular"/>
              <a:ea typeface="Exo 2 Regular"/>
              <a:cs typeface="Exo 2 Regular"/>
              <a:sym typeface="Exo 2 Regular"/>
            </a:endParaRPr>
          </a:p>
          <a:p>
            <a:pPr marL="285750" lvl="0" indent="-285750" algn="l" rtl="0">
              <a:lnSpc>
                <a:spcPct val="120000"/>
              </a:lnSpc>
              <a:spcBef>
                <a:spcPts val="0"/>
              </a:spcBef>
              <a:spcAft>
                <a:spcPts val="0"/>
              </a:spcAft>
              <a:buSzPts val="770"/>
              <a:buFont typeface="Arial" panose="020B0604020202020204" pitchFamily="34" charset="0"/>
              <a:buChar char="•"/>
            </a:pPr>
            <a:endParaRPr lang="nl-NL" sz="1250">
              <a:solidFill>
                <a:srgbClr val="FFFFFF"/>
              </a:solidFill>
              <a:latin typeface="Exo 2 Regular"/>
              <a:ea typeface="Exo 2 Regular"/>
              <a:cs typeface="Exo 2 Regular"/>
              <a:sym typeface="Exo 2 Regular"/>
            </a:endParaRPr>
          </a:p>
        </p:txBody>
      </p:sp>
      <p:sp>
        <p:nvSpPr>
          <p:cNvPr id="14" name="Google Shape;204;p23">
            <a:extLst>
              <a:ext uri="{FF2B5EF4-FFF2-40B4-BE49-F238E27FC236}">
                <a16:creationId xmlns:a16="http://schemas.microsoft.com/office/drawing/2014/main" id="{DDB0E249-482F-4C50-B783-E456B7752026}"/>
              </a:ext>
            </a:extLst>
          </p:cNvPr>
          <p:cNvSpPr txBox="1">
            <a:spLocks/>
          </p:cNvSpPr>
          <p:nvPr/>
        </p:nvSpPr>
        <p:spPr>
          <a:xfrm>
            <a:off x="4446080" y="3290032"/>
            <a:ext cx="2802900" cy="538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r>
              <a:rPr lang="nl-NL" sz="2300" b="1">
                <a:solidFill>
                  <a:schemeClr val="bg1"/>
                </a:solidFill>
                <a:latin typeface="Exo 2"/>
                <a:ea typeface="Exo 2"/>
                <a:cs typeface="Exo 2"/>
                <a:sym typeface="Exo 2"/>
              </a:rPr>
              <a:t>Werkwijze </a:t>
            </a:r>
          </a:p>
        </p:txBody>
      </p:sp>
      <p:sp>
        <p:nvSpPr>
          <p:cNvPr id="15" name="Google Shape;205;p23">
            <a:extLst>
              <a:ext uri="{FF2B5EF4-FFF2-40B4-BE49-F238E27FC236}">
                <a16:creationId xmlns:a16="http://schemas.microsoft.com/office/drawing/2014/main" id="{95812867-0B3F-4723-9B81-B93E7B13C585}"/>
              </a:ext>
            </a:extLst>
          </p:cNvPr>
          <p:cNvSpPr txBox="1">
            <a:spLocks/>
          </p:cNvSpPr>
          <p:nvPr/>
        </p:nvSpPr>
        <p:spPr>
          <a:xfrm>
            <a:off x="2410723" y="3673044"/>
            <a:ext cx="3692707" cy="390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r">
              <a:lnSpc>
                <a:spcPct val="120000"/>
              </a:lnSpc>
              <a:buClr>
                <a:schemeClr val="dk1"/>
              </a:buClr>
              <a:buSzPts val="770"/>
            </a:pPr>
            <a:r>
              <a:rPr lang="nl-NL" sz="1200">
                <a:solidFill>
                  <a:schemeClr val="bg1"/>
                </a:solidFill>
                <a:latin typeface="Exo 2 Regular"/>
                <a:ea typeface="Exo 2 Regular"/>
                <a:cs typeface="Exo 2 Regular"/>
                <a:sym typeface="Exo 2 Regular"/>
              </a:rPr>
              <a:t>Multidisciplinair &amp; </a:t>
            </a:r>
          </a:p>
          <a:p>
            <a:pPr marL="0" indent="0" algn="r">
              <a:lnSpc>
                <a:spcPct val="120000"/>
              </a:lnSpc>
              <a:buClr>
                <a:schemeClr val="dk1"/>
              </a:buClr>
              <a:buSzPts val="770"/>
            </a:pPr>
            <a:r>
              <a:rPr lang="nl-NL" sz="1200">
                <a:solidFill>
                  <a:schemeClr val="bg1"/>
                </a:solidFill>
                <a:latin typeface="Exo 2 Regular"/>
                <a:ea typeface="Exo 2 Regular"/>
                <a:cs typeface="Exo 2 Regular"/>
                <a:sym typeface="Exo 2 Regular"/>
              </a:rPr>
              <a:t>multi level (hbo &amp; wo)</a:t>
            </a:r>
          </a:p>
          <a:p>
            <a:pPr marL="0" indent="0" algn="r">
              <a:lnSpc>
                <a:spcPct val="120000"/>
              </a:lnSpc>
              <a:buSzPts val="770"/>
            </a:pPr>
            <a:endParaRPr lang="nl-NL" sz="1200">
              <a:solidFill>
                <a:schemeClr val="bg1"/>
              </a:solidFill>
              <a:latin typeface="Exo 2 Regular"/>
              <a:ea typeface="Exo 2 Regular"/>
              <a:cs typeface="Exo 2 Regular"/>
              <a:sym typeface="Exo 2 Regular"/>
            </a:endParaRPr>
          </a:p>
        </p:txBody>
      </p:sp>
      <p:sp>
        <p:nvSpPr>
          <p:cNvPr id="16" name="Google Shape;202;p23">
            <a:extLst>
              <a:ext uri="{FF2B5EF4-FFF2-40B4-BE49-F238E27FC236}">
                <a16:creationId xmlns:a16="http://schemas.microsoft.com/office/drawing/2014/main" id="{301C5252-DE9D-449E-B9C6-524048C2793C}"/>
              </a:ext>
            </a:extLst>
          </p:cNvPr>
          <p:cNvSpPr txBox="1">
            <a:spLocks/>
          </p:cNvSpPr>
          <p:nvPr/>
        </p:nvSpPr>
        <p:spPr>
          <a:xfrm>
            <a:off x="3073418" y="4285269"/>
            <a:ext cx="2802900" cy="538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r>
              <a:rPr lang="nl-NL" sz="2300" b="1">
                <a:solidFill>
                  <a:srgbClr val="FFFFFF"/>
                </a:solidFill>
                <a:latin typeface="Exo 2"/>
                <a:ea typeface="Exo 2"/>
                <a:cs typeface="Exo 2"/>
                <a:sym typeface="Exo 2"/>
              </a:rPr>
              <a:t>Methodiek </a:t>
            </a:r>
          </a:p>
        </p:txBody>
      </p:sp>
      <p:sp>
        <p:nvSpPr>
          <p:cNvPr id="17" name="Google Shape;203;p23">
            <a:extLst>
              <a:ext uri="{FF2B5EF4-FFF2-40B4-BE49-F238E27FC236}">
                <a16:creationId xmlns:a16="http://schemas.microsoft.com/office/drawing/2014/main" id="{889C51B9-037B-4EC1-86D9-CAF6F0658E3F}"/>
              </a:ext>
            </a:extLst>
          </p:cNvPr>
          <p:cNvSpPr txBox="1">
            <a:spLocks/>
          </p:cNvSpPr>
          <p:nvPr/>
        </p:nvSpPr>
        <p:spPr>
          <a:xfrm>
            <a:off x="3073418" y="4661143"/>
            <a:ext cx="2995599" cy="390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lnSpc>
                <a:spcPct val="120000"/>
              </a:lnSpc>
              <a:buClr>
                <a:schemeClr val="bg1"/>
              </a:buClr>
              <a:buSzPts val="770"/>
            </a:pPr>
            <a:r>
              <a:rPr lang="nl-NL" sz="1200">
                <a:solidFill>
                  <a:srgbClr val="FFFFFF"/>
                </a:solidFill>
                <a:latin typeface="Exo 2 Regular"/>
                <a:ea typeface="Exo 2 Regular"/>
                <a:cs typeface="Exo 2 Regular"/>
                <a:sym typeface="Exo 2 Regular"/>
              </a:rPr>
              <a:t>Keten &amp; kennisontwikkeling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p:nvPr/>
        </p:nvSpPr>
        <p:spPr>
          <a:xfrm>
            <a:off x="3" y="1"/>
            <a:ext cx="3830400" cy="5143500"/>
          </a:xfrm>
          <a:prstGeom prst="rect">
            <a:avLst/>
          </a:prstGeom>
          <a:solidFill>
            <a:srgbClr val="0D47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 name="Google Shape;111;p17"/>
          <p:cNvPicPr preferRelativeResize="0"/>
          <p:nvPr/>
        </p:nvPicPr>
        <p:blipFill>
          <a:blip r:embed="rId3">
            <a:alphaModFix/>
          </a:blip>
          <a:stretch>
            <a:fillRect/>
          </a:stretch>
        </p:blipFill>
        <p:spPr>
          <a:xfrm rot="10800000">
            <a:off x="-3" y="-316607"/>
            <a:ext cx="3032050" cy="3315176"/>
          </a:xfrm>
          <a:prstGeom prst="rect">
            <a:avLst/>
          </a:prstGeom>
          <a:noFill/>
          <a:ln>
            <a:noFill/>
          </a:ln>
        </p:spPr>
      </p:pic>
      <p:pic>
        <p:nvPicPr>
          <p:cNvPr id="112" name="Google Shape;112;p17"/>
          <p:cNvPicPr preferRelativeResize="0"/>
          <p:nvPr/>
        </p:nvPicPr>
        <p:blipFill rotWithShape="1">
          <a:blip r:embed="rId4"/>
          <a:srcRect l="34940" t="589" r="7799" b="-589"/>
          <a:stretch/>
        </p:blipFill>
        <p:spPr>
          <a:xfrm>
            <a:off x="1214046" y="493136"/>
            <a:ext cx="3636000" cy="4232100"/>
          </a:xfrm>
          <a:prstGeom prst="roundRect">
            <a:avLst>
              <a:gd name="adj" fmla="val 16667"/>
            </a:avLst>
          </a:prstGeom>
          <a:noFill/>
          <a:ln>
            <a:noFill/>
          </a:ln>
          <a:effectLst>
            <a:outerShdw blurRad="342900" dist="209550" dir="6000000" algn="bl" rotWithShape="0">
              <a:srgbClr val="000000">
                <a:alpha val="50000"/>
              </a:srgbClr>
            </a:outerShdw>
          </a:effectLst>
        </p:spPr>
      </p:pic>
      <p:pic>
        <p:nvPicPr>
          <p:cNvPr id="113" name="Google Shape;113;p17"/>
          <p:cNvPicPr preferRelativeResize="0"/>
          <p:nvPr/>
        </p:nvPicPr>
        <p:blipFill>
          <a:blip r:embed="rId3">
            <a:alphaModFix/>
          </a:blip>
          <a:stretch>
            <a:fillRect/>
          </a:stretch>
        </p:blipFill>
        <p:spPr>
          <a:xfrm>
            <a:off x="-1225753" y="3380843"/>
            <a:ext cx="3032050" cy="3315176"/>
          </a:xfrm>
          <a:prstGeom prst="rect">
            <a:avLst/>
          </a:prstGeom>
          <a:noFill/>
          <a:ln>
            <a:noFill/>
          </a:ln>
        </p:spPr>
      </p:pic>
      <p:sp>
        <p:nvSpPr>
          <p:cNvPr id="114" name="Google Shape;114;p17"/>
          <p:cNvSpPr txBox="1">
            <a:spLocks noGrp="1"/>
          </p:cNvSpPr>
          <p:nvPr>
            <p:ph type="ctrTitle"/>
          </p:nvPr>
        </p:nvSpPr>
        <p:spPr>
          <a:xfrm>
            <a:off x="5044445" y="825746"/>
            <a:ext cx="2745600" cy="620463"/>
          </a:xfrm>
          <a:prstGeom prst="rect">
            <a:avLst/>
          </a:prstGeom>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ts val="990"/>
              <a:buNone/>
            </a:pPr>
            <a:r>
              <a:rPr lang="nl-NL" sz="3430" b="1">
                <a:solidFill>
                  <a:srgbClr val="0D47BF"/>
                </a:solidFill>
                <a:latin typeface="Exo 2"/>
                <a:ea typeface="Exo 2"/>
                <a:cs typeface="Exo 2"/>
                <a:sym typeface="Exo 2"/>
              </a:rPr>
              <a:t>Stagiair </a:t>
            </a:r>
            <a:endParaRPr sz="3430" b="1">
              <a:solidFill>
                <a:srgbClr val="0D47BF"/>
              </a:solidFill>
              <a:latin typeface="Exo 2"/>
              <a:ea typeface="Exo 2"/>
              <a:cs typeface="Exo 2"/>
              <a:sym typeface="Exo 2"/>
            </a:endParaRPr>
          </a:p>
        </p:txBody>
      </p:sp>
      <p:sp>
        <p:nvSpPr>
          <p:cNvPr id="115" name="Google Shape;115;p17"/>
          <p:cNvSpPr txBox="1">
            <a:spLocks noGrp="1"/>
          </p:cNvSpPr>
          <p:nvPr>
            <p:ph type="subTitle" idx="1"/>
          </p:nvPr>
        </p:nvSpPr>
        <p:spPr>
          <a:xfrm>
            <a:off x="5044445" y="1328413"/>
            <a:ext cx="3524659" cy="1107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NL" sz="1600">
                <a:solidFill>
                  <a:srgbClr val="0099FF"/>
                </a:solidFill>
                <a:latin typeface="Exo 2 Regular"/>
                <a:ea typeface="Exo 2 Regular"/>
                <a:cs typeface="Exo 2 Regular"/>
                <a:sym typeface="Exo 2 Regular"/>
              </a:rPr>
              <a:t>Rianca</a:t>
            </a:r>
            <a:r>
              <a:rPr lang="nl" sz="1600">
                <a:solidFill>
                  <a:srgbClr val="0099FF"/>
                </a:solidFill>
                <a:latin typeface="Exo 2 Regular"/>
                <a:ea typeface="Exo 2 Regular"/>
                <a:cs typeface="Exo 2 Regular"/>
                <a:sym typeface="Exo 2 Regular"/>
              </a:rPr>
              <a:t> Aarts - </a:t>
            </a:r>
            <a:r>
              <a:rPr lang="nl-NL" sz="1600">
                <a:solidFill>
                  <a:srgbClr val="0099FF"/>
                </a:solidFill>
                <a:latin typeface="Exo 2 Regular"/>
                <a:ea typeface="Exo 2 Regular"/>
                <a:cs typeface="Exo 2 Regular"/>
                <a:sym typeface="Exo 2 Regular"/>
              </a:rPr>
              <a:t>derdejaarsstudent Sociaal Juridische Dienstverlening</a:t>
            </a:r>
            <a:r>
              <a:rPr lang="nl" sz="1600">
                <a:solidFill>
                  <a:srgbClr val="0099FF"/>
                </a:solidFill>
                <a:latin typeface="Exo 2 Regular"/>
                <a:ea typeface="Exo 2 Regular"/>
                <a:cs typeface="Exo 2 Regular"/>
                <a:sym typeface="Exo 2 Regular"/>
              </a:rPr>
              <a:t> </a:t>
            </a:r>
            <a:endParaRPr sz="1600">
              <a:solidFill>
                <a:srgbClr val="0099FF"/>
              </a:solidFill>
              <a:latin typeface="Exo 2 Regular"/>
              <a:ea typeface="Exo 2 Regular"/>
              <a:cs typeface="Exo 2 Regular"/>
              <a:sym typeface="Exo 2 Regular"/>
            </a:endParaRPr>
          </a:p>
        </p:txBody>
      </p:sp>
      <p:pic>
        <p:nvPicPr>
          <p:cNvPr id="12" name="Afbeelding 11">
            <a:extLst>
              <a:ext uri="{FF2B5EF4-FFF2-40B4-BE49-F238E27FC236}">
                <a16:creationId xmlns:a16="http://schemas.microsoft.com/office/drawing/2014/main" id="{D562021D-D161-4CA4-B2AC-9B2B78FB223E}"/>
              </a:ext>
            </a:extLst>
          </p:cNvPr>
          <p:cNvPicPr>
            <a:picLocks noChangeAspect="1"/>
          </p:cNvPicPr>
          <p:nvPr/>
        </p:nvPicPr>
        <p:blipFill>
          <a:blip r:embed="rId5"/>
          <a:stretch>
            <a:fillRect/>
          </a:stretch>
        </p:blipFill>
        <p:spPr>
          <a:xfrm>
            <a:off x="7550376" y="182905"/>
            <a:ext cx="1319533" cy="620462"/>
          </a:xfrm>
          <a:prstGeom prst="rect">
            <a:avLst/>
          </a:prstGeom>
        </p:spPr>
      </p:pic>
      <p:sp>
        <p:nvSpPr>
          <p:cNvPr id="18" name="AutoShape 2">
            <a:extLst>
              <a:ext uri="{FF2B5EF4-FFF2-40B4-BE49-F238E27FC236}">
                <a16:creationId xmlns:a16="http://schemas.microsoft.com/office/drawing/2014/main" id="{F8CB28E5-3251-4E06-9EFF-211205334984}"/>
              </a:ext>
            </a:extLst>
          </p:cNvPr>
          <p:cNvSpPr>
            <a:spLocks/>
          </p:cNvSpPr>
          <p:nvPr/>
        </p:nvSpPr>
        <p:spPr bwMode="auto">
          <a:xfrm rot="21305081">
            <a:off x="5054313" y="2172760"/>
            <a:ext cx="389320" cy="247028"/>
          </a:xfrm>
          <a:custGeom>
            <a:avLst/>
            <a:gdLst>
              <a:gd name="T0" fmla="+- 0 1591 1292"/>
              <a:gd name="T1" fmla="*/ T0 w 871"/>
              <a:gd name="T2" fmla="+- 0 -222 -222"/>
              <a:gd name="T3" fmla="*/ -222 h 562"/>
              <a:gd name="T4" fmla="+- 0 1586 1292"/>
              <a:gd name="T5" fmla="*/ T4 w 871"/>
              <a:gd name="T6" fmla="+- 0 -222 -222"/>
              <a:gd name="T7" fmla="*/ -222 h 562"/>
              <a:gd name="T8" fmla="+- 0 1579 1292"/>
              <a:gd name="T9" fmla="*/ T8 w 871"/>
              <a:gd name="T10" fmla="+- 0 -221 -222"/>
              <a:gd name="T11" fmla="*/ -221 h 562"/>
              <a:gd name="T12" fmla="+- 0 1572 1292"/>
              <a:gd name="T13" fmla="*/ T12 w 871"/>
              <a:gd name="T14" fmla="+- 0 -216 -222"/>
              <a:gd name="T15" fmla="*/ -216 h 562"/>
              <a:gd name="T16" fmla="+- 0 1565 1292"/>
              <a:gd name="T17" fmla="*/ T16 w 871"/>
              <a:gd name="T18" fmla="+- 0 -207 -222"/>
              <a:gd name="T19" fmla="*/ -207 h 562"/>
              <a:gd name="T20" fmla="+- 0 1557 1292"/>
              <a:gd name="T21" fmla="*/ T20 w 871"/>
              <a:gd name="T22" fmla="+- 0 -192 -222"/>
              <a:gd name="T23" fmla="*/ -192 h 562"/>
              <a:gd name="T24" fmla="+- 0 1303 1292"/>
              <a:gd name="T25" fmla="*/ T24 w 871"/>
              <a:gd name="T26" fmla="+- 0 284 -222"/>
              <a:gd name="T27" fmla="*/ 284 h 562"/>
              <a:gd name="T28" fmla="+- 0 1292 1292"/>
              <a:gd name="T29" fmla="*/ T28 w 871"/>
              <a:gd name="T30" fmla="+- 0 303 -222"/>
              <a:gd name="T31" fmla="*/ 303 h 562"/>
              <a:gd name="T32" fmla="+- 0 1292 1292"/>
              <a:gd name="T33" fmla="*/ T32 w 871"/>
              <a:gd name="T34" fmla="+- 0 316 -222"/>
              <a:gd name="T35" fmla="*/ 316 h 562"/>
              <a:gd name="T36" fmla="+- 0 1294 1292"/>
              <a:gd name="T37" fmla="*/ T36 w 871"/>
              <a:gd name="T38" fmla="+- 0 327 -222"/>
              <a:gd name="T39" fmla="*/ 327 h 562"/>
              <a:gd name="T40" fmla="+- 0 1302 1292"/>
              <a:gd name="T41" fmla="*/ T40 w 871"/>
              <a:gd name="T42" fmla="+- 0 334 -222"/>
              <a:gd name="T43" fmla="*/ 334 h 562"/>
              <a:gd name="T44" fmla="+- 0 1315 1292"/>
              <a:gd name="T45" fmla="*/ T44 w 871"/>
              <a:gd name="T46" fmla="+- 0 338 -222"/>
              <a:gd name="T47" fmla="*/ 338 h 562"/>
              <a:gd name="T48" fmla="+- 0 1335 1292"/>
              <a:gd name="T49" fmla="*/ T48 w 871"/>
              <a:gd name="T50" fmla="+- 0 339 -222"/>
              <a:gd name="T51" fmla="*/ 339 h 562"/>
              <a:gd name="T52" fmla="+- 0 1542 1292"/>
              <a:gd name="T53" fmla="*/ T52 w 871"/>
              <a:gd name="T54" fmla="+- 0 339 -222"/>
              <a:gd name="T55" fmla="*/ 339 h 562"/>
              <a:gd name="T56" fmla="+- 0 1559 1292"/>
              <a:gd name="T57" fmla="*/ T56 w 871"/>
              <a:gd name="T58" fmla="+- 0 337 -222"/>
              <a:gd name="T59" fmla="*/ 337 h 562"/>
              <a:gd name="T60" fmla="+- 0 1572 1292"/>
              <a:gd name="T61" fmla="*/ T60 w 871"/>
              <a:gd name="T62" fmla="+- 0 331 -222"/>
              <a:gd name="T63" fmla="*/ 331 h 562"/>
              <a:gd name="T64" fmla="+- 0 1581 1292"/>
              <a:gd name="T65" fmla="*/ T64 w 871"/>
              <a:gd name="T66" fmla="+- 0 320 -222"/>
              <a:gd name="T67" fmla="*/ 320 h 562"/>
              <a:gd name="T68" fmla="+- 0 1589 1292"/>
              <a:gd name="T69" fmla="*/ T68 w 871"/>
              <a:gd name="T70" fmla="+- 0 303 -222"/>
              <a:gd name="T71" fmla="*/ 303 h 562"/>
              <a:gd name="T72" fmla="+- 0 1723 1292"/>
              <a:gd name="T73" fmla="*/ T72 w 871"/>
              <a:gd name="T74" fmla="+- 0 -132 -222"/>
              <a:gd name="T75" fmla="*/ -132 h 562"/>
              <a:gd name="T76" fmla="+- 0 1725 1292"/>
              <a:gd name="T77" fmla="*/ T76 w 871"/>
              <a:gd name="T78" fmla="+- 0 -141 -222"/>
              <a:gd name="T79" fmla="*/ -141 h 562"/>
              <a:gd name="T80" fmla="+- 0 1727 1292"/>
              <a:gd name="T81" fmla="*/ T80 w 871"/>
              <a:gd name="T82" fmla="+- 0 -154 -222"/>
              <a:gd name="T83" fmla="*/ -154 h 562"/>
              <a:gd name="T84" fmla="+- 0 1727 1292"/>
              <a:gd name="T85" fmla="*/ T84 w 871"/>
              <a:gd name="T86" fmla="+- 0 -160 -222"/>
              <a:gd name="T87" fmla="*/ -160 h 562"/>
              <a:gd name="T88" fmla="+- 0 1725 1292"/>
              <a:gd name="T89" fmla="*/ T88 w 871"/>
              <a:gd name="T90" fmla="+- 0 -168 -222"/>
              <a:gd name="T91" fmla="*/ -168 h 562"/>
              <a:gd name="T92" fmla="+- 0 1720 1292"/>
              <a:gd name="T93" fmla="*/ T92 w 871"/>
              <a:gd name="T94" fmla="+- 0 -175 -222"/>
              <a:gd name="T95" fmla="*/ -175 h 562"/>
              <a:gd name="T96" fmla="+- 0 1709 1292"/>
              <a:gd name="T97" fmla="*/ T96 w 871"/>
              <a:gd name="T98" fmla="+- 0 -181 -222"/>
              <a:gd name="T99" fmla="*/ -181 h 562"/>
              <a:gd name="T100" fmla="+- 0 1693 1292"/>
              <a:gd name="T101" fmla="*/ T100 w 871"/>
              <a:gd name="T102" fmla="+- 0 -188 -222"/>
              <a:gd name="T103" fmla="*/ -188 h 562"/>
              <a:gd name="T104" fmla="+- 0 1614 1292"/>
              <a:gd name="T105" fmla="*/ T104 w 871"/>
              <a:gd name="T106" fmla="+- 0 -216 -222"/>
              <a:gd name="T107" fmla="*/ -216 h 562"/>
              <a:gd name="T108" fmla="+- 0 1603 1292"/>
              <a:gd name="T109" fmla="*/ T108 w 871"/>
              <a:gd name="T110" fmla="+- 0 -218 -222"/>
              <a:gd name="T111" fmla="*/ -218 h 562"/>
              <a:gd name="T112" fmla="+- 0 1591 1292"/>
              <a:gd name="T113" fmla="*/ T112 w 871"/>
              <a:gd name="T114" fmla="+- 0 -222 -222"/>
              <a:gd name="T115" fmla="*/ -222 h 562"/>
              <a:gd name="T116" fmla="+- 0 2026 1292"/>
              <a:gd name="T117" fmla="*/ T116 w 871"/>
              <a:gd name="T118" fmla="+- 0 -222 -222"/>
              <a:gd name="T119" fmla="*/ -222 h 562"/>
              <a:gd name="T120" fmla="+- 0 2022 1292"/>
              <a:gd name="T121" fmla="*/ T120 w 871"/>
              <a:gd name="T122" fmla="+- 0 -222 -222"/>
              <a:gd name="T123" fmla="*/ -222 h 562"/>
              <a:gd name="T124" fmla="+- 0 2013 1292"/>
              <a:gd name="T125" fmla="*/ T124 w 871"/>
              <a:gd name="T126" fmla="+- 0 -221 -222"/>
              <a:gd name="T127" fmla="*/ -221 h 562"/>
              <a:gd name="T128" fmla="+- 0 2007 1292"/>
              <a:gd name="T129" fmla="*/ T128 w 871"/>
              <a:gd name="T130" fmla="+- 0 -216 -222"/>
              <a:gd name="T131" fmla="*/ -216 h 562"/>
              <a:gd name="T132" fmla="+- 0 2000 1292"/>
              <a:gd name="T133" fmla="*/ T132 w 871"/>
              <a:gd name="T134" fmla="+- 0 -207 -222"/>
              <a:gd name="T135" fmla="*/ -207 h 562"/>
              <a:gd name="T136" fmla="+- 0 1992 1292"/>
              <a:gd name="T137" fmla="*/ T136 w 871"/>
              <a:gd name="T138" fmla="+- 0 -192 -222"/>
              <a:gd name="T139" fmla="*/ -192 h 562"/>
              <a:gd name="T140" fmla="+- 0 1738 1292"/>
              <a:gd name="T141" fmla="*/ T140 w 871"/>
              <a:gd name="T142" fmla="+- 0 284 -222"/>
              <a:gd name="T143" fmla="*/ 284 h 562"/>
              <a:gd name="T144" fmla="+- 0 1727 1292"/>
              <a:gd name="T145" fmla="*/ T144 w 871"/>
              <a:gd name="T146" fmla="+- 0 305 -222"/>
              <a:gd name="T147" fmla="*/ 305 h 562"/>
              <a:gd name="T148" fmla="+- 0 1727 1292"/>
              <a:gd name="T149" fmla="*/ T148 w 871"/>
              <a:gd name="T150" fmla="+- 0 314 -222"/>
              <a:gd name="T151" fmla="*/ 314 h 562"/>
              <a:gd name="T152" fmla="+- 0 1730 1292"/>
              <a:gd name="T153" fmla="*/ T152 w 871"/>
              <a:gd name="T154" fmla="+- 0 326 -222"/>
              <a:gd name="T155" fmla="*/ 326 h 562"/>
              <a:gd name="T156" fmla="+- 0 1737 1292"/>
              <a:gd name="T157" fmla="*/ T156 w 871"/>
              <a:gd name="T158" fmla="+- 0 334 -222"/>
              <a:gd name="T159" fmla="*/ 334 h 562"/>
              <a:gd name="T160" fmla="+- 0 1751 1292"/>
              <a:gd name="T161" fmla="*/ T160 w 871"/>
              <a:gd name="T162" fmla="+- 0 338 -222"/>
              <a:gd name="T163" fmla="*/ 338 h 562"/>
              <a:gd name="T164" fmla="+- 0 1770 1292"/>
              <a:gd name="T165" fmla="*/ T164 w 871"/>
              <a:gd name="T166" fmla="+- 0 339 -222"/>
              <a:gd name="T167" fmla="*/ 339 h 562"/>
              <a:gd name="T168" fmla="+- 0 1977 1292"/>
              <a:gd name="T169" fmla="*/ T168 w 871"/>
              <a:gd name="T170" fmla="+- 0 339 -222"/>
              <a:gd name="T171" fmla="*/ 339 h 562"/>
              <a:gd name="T172" fmla="+- 0 1994 1292"/>
              <a:gd name="T173" fmla="*/ T172 w 871"/>
              <a:gd name="T174" fmla="+- 0 337 -222"/>
              <a:gd name="T175" fmla="*/ 337 h 562"/>
              <a:gd name="T176" fmla="+- 0 2007 1292"/>
              <a:gd name="T177" fmla="*/ T176 w 871"/>
              <a:gd name="T178" fmla="+- 0 331 -222"/>
              <a:gd name="T179" fmla="*/ 331 h 562"/>
              <a:gd name="T180" fmla="+- 0 2016 1292"/>
              <a:gd name="T181" fmla="*/ T180 w 871"/>
              <a:gd name="T182" fmla="+- 0 320 -222"/>
              <a:gd name="T183" fmla="*/ 320 h 562"/>
              <a:gd name="T184" fmla="+- 0 2024 1292"/>
              <a:gd name="T185" fmla="*/ T184 w 871"/>
              <a:gd name="T186" fmla="+- 0 303 -222"/>
              <a:gd name="T187" fmla="*/ 303 h 562"/>
              <a:gd name="T188" fmla="+- 0 2156 1292"/>
              <a:gd name="T189" fmla="*/ T188 w 871"/>
              <a:gd name="T190" fmla="+- 0 -132 -222"/>
              <a:gd name="T191" fmla="*/ -132 h 562"/>
              <a:gd name="T192" fmla="+- 0 2160 1292"/>
              <a:gd name="T193" fmla="*/ T192 w 871"/>
              <a:gd name="T194" fmla="+- 0 -141 -222"/>
              <a:gd name="T195" fmla="*/ -141 h 562"/>
              <a:gd name="T196" fmla="+- 0 2162 1292"/>
              <a:gd name="T197" fmla="*/ T196 w 871"/>
              <a:gd name="T198" fmla="+- 0 -156 -222"/>
              <a:gd name="T199" fmla="*/ -156 h 562"/>
              <a:gd name="T200" fmla="+- 0 2162 1292"/>
              <a:gd name="T201" fmla="*/ T200 w 871"/>
              <a:gd name="T202" fmla="+- 0 -160 -222"/>
              <a:gd name="T203" fmla="*/ -160 h 562"/>
              <a:gd name="T204" fmla="+- 0 2161 1292"/>
              <a:gd name="T205" fmla="*/ T204 w 871"/>
              <a:gd name="T206" fmla="+- 0 -169 -222"/>
              <a:gd name="T207" fmla="*/ -169 h 562"/>
              <a:gd name="T208" fmla="+- 0 2155 1292"/>
              <a:gd name="T209" fmla="*/ T208 w 871"/>
              <a:gd name="T210" fmla="+- 0 -176 -222"/>
              <a:gd name="T211" fmla="*/ -176 h 562"/>
              <a:gd name="T212" fmla="+- 0 2144 1292"/>
              <a:gd name="T213" fmla="*/ T212 w 871"/>
              <a:gd name="T214" fmla="+- 0 -182 -222"/>
              <a:gd name="T215" fmla="*/ -182 h 562"/>
              <a:gd name="T216" fmla="+- 0 2128 1292"/>
              <a:gd name="T217" fmla="*/ T216 w 871"/>
              <a:gd name="T218" fmla="+- 0 -188 -222"/>
              <a:gd name="T219" fmla="*/ -188 h 562"/>
              <a:gd name="T220" fmla="+- 0 2049 1292"/>
              <a:gd name="T221" fmla="*/ T220 w 871"/>
              <a:gd name="T222" fmla="+- 0 -216 -222"/>
              <a:gd name="T223" fmla="*/ -216 h 562"/>
              <a:gd name="T224" fmla="+- 0 2039 1292"/>
              <a:gd name="T225" fmla="*/ T224 w 871"/>
              <a:gd name="T226" fmla="+- 0 -218 -222"/>
              <a:gd name="T227" fmla="*/ -218 h 562"/>
              <a:gd name="T228" fmla="+- 0 2026 1292"/>
              <a:gd name="T229" fmla="*/ T228 w 871"/>
              <a:gd name="T230" fmla="+- 0 -222 -222"/>
              <a:gd name="T231" fmla="*/ -222 h 5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71" h="562">
                <a:moveTo>
                  <a:pt x="299" y="0"/>
                </a:moveTo>
                <a:lnTo>
                  <a:pt x="294" y="0"/>
                </a:lnTo>
                <a:lnTo>
                  <a:pt x="287" y="1"/>
                </a:lnTo>
                <a:lnTo>
                  <a:pt x="280" y="6"/>
                </a:lnTo>
                <a:lnTo>
                  <a:pt x="273" y="15"/>
                </a:lnTo>
                <a:lnTo>
                  <a:pt x="265" y="30"/>
                </a:lnTo>
                <a:lnTo>
                  <a:pt x="11" y="506"/>
                </a:lnTo>
                <a:lnTo>
                  <a:pt x="0" y="525"/>
                </a:lnTo>
                <a:lnTo>
                  <a:pt x="0" y="538"/>
                </a:lnTo>
                <a:lnTo>
                  <a:pt x="2" y="549"/>
                </a:lnTo>
                <a:lnTo>
                  <a:pt x="10" y="556"/>
                </a:lnTo>
                <a:lnTo>
                  <a:pt x="23" y="560"/>
                </a:lnTo>
                <a:lnTo>
                  <a:pt x="43" y="561"/>
                </a:lnTo>
                <a:lnTo>
                  <a:pt x="250" y="561"/>
                </a:lnTo>
                <a:lnTo>
                  <a:pt x="267" y="559"/>
                </a:lnTo>
                <a:lnTo>
                  <a:pt x="280" y="553"/>
                </a:lnTo>
                <a:lnTo>
                  <a:pt x="289" y="542"/>
                </a:lnTo>
                <a:lnTo>
                  <a:pt x="297" y="525"/>
                </a:lnTo>
                <a:lnTo>
                  <a:pt x="431" y="90"/>
                </a:lnTo>
                <a:lnTo>
                  <a:pt x="433" y="81"/>
                </a:lnTo>
                <a:lnTo>
                  <a:pt x="435" y="68"/>
                </a:lnTo>
                <a:lnTo>
                  <a:pt x="435" y="62"/>
                </a:lnTo>
                <a:lnTo>
                  <a:pt x="433" y="54"/>
                </a:lnTo>
                <a:lnTo>
                  <a:pt x="428" y="47"/>
                </a:lnTo>
                <a:lnTo>
                  <a:pt x="417" y="41"/>
                </a:lnTo>
                <a:lnTo>
                  <a:pt x="401" y="34"/>
                </a:lnTo>
                <a:lnTo>
                  <a:pt x="322" y="6"/>
                </a:lnTo>
                <a:lnTo>
                  <a:pt x="311" y="4"/>
                </a:lnTo>
                <a:lnTo>
                  <a:pt x="299" y="0"/>
                </a:lnTo>
                <a:close/>
                <a:moveTo>
                  <a:pt x="734" y="0"/>
                </a:moveTo>
                <a:lnTo>
                  <a:pt x="730" y="0"/>
                </a:lnTo>
                <a:lnTo>
                  <a:pt x="721" y="1"/>
                </a:lnTo>
                <a:lnTo>
                  <a:pt x="715" y="6"/>
                </a:lnTo>
                <a:lnTo>
                  <a:pt x="708" y="15"/>
                </a:lnTo>
                <a:lnTo>
                  <a:pt x="700" y="30"/>
                </a:lnTo>
                <a:lnTo>
                  <a:pt x="446" y="506"/>
                </a:lnTo>
                <a:lnTo>
                  <a:pt x="435" y="527"/>
                </a:lnTo>
                <a:lnTo>
                  <a:pt x="435" y="536"/>
                </a:lnTo>
                <a:lnTo>
                  <a:pt x="438" y="548"/>
                </a:lnTo>
                <a:lnTo>
                  <a:pt x="445" y="556"/>
                </a:lnTo>
                <a:lnTo>
                  <a:pt x="459" y="560"/>
                </a:lnTo>
                <a:lnTo>
                  <a:pt x="478" y="561"/>
                </a:lnTo>
                <a:lnTo>
                  <a:pt x="685" y="561"/>
                </a:lnTo>
                <a:lnTo>
                  <a:pt x="702" y="559"/>
                </a:lnTo>
                <a:lnTo>
                  <a:pt x="715" y="553"/>
                </a:lnTo>
                <a:lnTo>
                  <a:pt x="724" y="542"/>
                </a:lnTo>
                <a:lnTo>
                  <a:pt x="732" y="525"/>
                </a:lnTo>
                <a:lnTo>
                  <a:pt x="864" y="90"/>
                </a:lnTo>
                <a:lnTo>
                  <a:pt x="868" y="81"/>
                </a:lnTo>
                <a:lnTo>
                  <a:pt x="870" y="66"/>
                </a:lnTo>
                <a:lnTo>
                  <a:pt x="870" y="62"/>
                </a:lnTo>
                <a:lnTo>
                  <a:pt x="869" y="53"/>
                </a:lnTo>
                <a:lnTo>
                  <a:pt x="863" y="46"/>
                </a:lnTo>
                <a:lnTo>
                  <a:pt x="852" y="40"/>
                </a:lnTo>
                <a:lnTo>
                  <a:pt x="836" y="34"/>
                </a:lnTo>
                <a:lnTo>
                  <a:pt x="757" y="6"/>
                </a:lnTo>
                <a:lnTo>
                  <a:pt x="747" y="4"/>
                </a:lnTo>
                <a:lnTo>
                  <a:pt x="734" y="0"/>
                </a:lnTo>
                <a:close/>
              </a:path>
            </a:pathLst>
          </a:custGeom>
          <a:solidFill>
            <a:srgbClr val="FF8F26">
              <a:alpha val="2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AutoShape 2">
            <a:extLst>
              <a:ext uri="{FF2B5EF4-FFF2-40B4-BE49-F238E27FC236}">
                <a16:creationId xmlns:a16="http://schemas.microsoft.com/office/drawing/2014/main" id="{F22BF23E-24AF-45A9-9910-93487988C527}"/>
              </a:ext>
            </a:extLst>
          </p:cNvPr>
          <p:cNvSpPr>
            <a:spLocks/>
          </p:cNvSpPr>
          <p:nvPr/>
        </p:nvSpPr>
        <p:spPr bwMode="auto">
          <a:xfrm rot="10960538">
            <a:off x="5669215" y="3124861"/>
            <a:ext cx="389320" cy="247028"/>
          </a:xfrm>
          <a:custGeom>
            <a:avLst/>
            <a:gdLst>
              <a:gd name="T0" fmla="+- 0 1591 1292"/>
              <a:gd name="T1" fmla="*/ T0 w 871"/>
              <a:gd name="T2" fmla="+- 0 -222 -222"/>
              <a:gd name="T3" fmla="*/ -222 h 562"/>
              <a:gd name="T4" fmla="+- 0 1586 1292"/>
              <a:gd name="T5" fmla="*/ T4 w 871"/>
              <a:gd name="T6" fmla="+- 0 -222 -222"/>
              <a:gd name="T7" fmla="*/ -222 h 562"/>
              <a:gd name="T8" fmla="+- 0 1579 1292"/>
              <a:gd name="T9" fmla="*/ T8 w 871"/>
              <a:gd name="T10" fmla="+- 0 -221 -222"/>
              <a:gd name="T11" fmla="*/ -221 h 562"/>
              <a:gd name="T12" fmla="+- 0 1572 1292"/>
              <a:gd name="T13" fmla="*/ T12 w 871"/>
              <a:gd name="T14" fmla="+- 0 -216 -222"/>
              <a:gd name="T15" fmla="*/ -216 h 562"/>
              <a:gd name="T16" fmla="+- 0 1565 1292"/>
              <a:gd name="T17" fmla="*/ T16 w 871"/>
              <a:gd name="T18" fmla="+- 0 -207 -222"/>
              <a:gd name="T19" fmla="*/ -207 h 562"/>
              <a:gd name="T20" fmla="+- 0 1557 1292"/>
              <a:gd name="T21" fmla="*/ T20 w 871"/>
              <a:gd name="T22" fmla="+- 0 -192 -222"/>
              <a:gd name="T23" fmla="*/ -192 h 562"/>
              <a:gd name="T24" fmla="+- 0 1303 1292"/>
              <a:gd name="T25" fmla="*/ T24 w 871"/>
              <a:gd name="T26" fmla="+- 0 284 -222"/>
              <a:gd name="T27" fmla="*/ 284 h 562"/>
              <a:gd name="T28" fmla="+- 0 1292 1292"/>
              <a:gd name="T29" fmla="*/ T28 w 871"/>
              <a:gd name="T30" fmla="+- 0 303 -222"/>
              <a:gd name="T31" fmla="*/ 303 h 562"/>
              <a:gd name="T32" fmla="+- 0 1292 1292"/>
              <a:gd name="T33" fmla="*/ T32 w 871"/>
              <a:gd name="T34" fmla="+- 0 316 -222"/>
              <a:gd name="T35" fmla="*/ 316 h 562"/>
              <a:gd name="T36" fmla="+- 0 1294 1292"/>
              <a:gd name="T37" fmla="*/ T36 w 871"/>
              <a:gd name="T38" fmla="+- 0 327 -222"/>
              <a:gd name="T39" fmla="*/ 327 h 562"/>
              <a:gd name="T40" fmla="+- 0 1302 1292"/>
              <a:gd name="T41" fmla="*/ T40 w 871"/>
              <a:gd name="T42" fmla="+- 0 334 -222"/>
              <a:gd name="T43" fmla="*/ 334 h 562"/>
              <a:gd name="T44" fmla="+- 0 1315 1292"/>
              <a:gd name="T45" fmla="*/ T44 w 871"/>
              <a:gd name="T46" fmla="+- 0 338 -222"/>
              <a:gd name="T47" fmla="*/ 338 h 562"/>
              <a:gd name="T48" fmla="+- 0 1335 1292"/>
              <a:gd name="T49" fmla="*/ T48 w 871"/>
              <a:gd name="T50" fmla="+- 0 339 -222"/>
              <a:gd name="T51" fmla="*/ 339 h 562"/>
              <a:gd name="T52" fmla="+- 0 1542 1292"/>
              <a:gd name="T53" fmla="*/ T52 w 871"/>
              <a:gd name="T54" fmla="+- 0 339 -222"/>
              <a:gd name="T55" fmla="*/ 339 h 562"/>
              <a:gd name="T56" fmla="+- 0 1559 1292"/>
              <a:gd name="T57" fmla="*/ T56 w 871"/>
              <a:gd name="T58" fmla="+- 0 337 -222"/>
              <a:gd name="T59" fmla="*/ 337 h 562"/>
              <a:gd name="T60" fmla="+- 0 1572 1292"/>
              <a:gd name="T61" fmla="*/ T60 w 871"/>
              <a:gd name="T62" fmla="+- 0 331 -222"/>
              <a:gd name="T63" fmla="*/ 331 h 562"/>
              <a:gd name="T64" fmla="+- 0 1581 1292"/>
              <a:gd name="T65" fmla="*/ T64 w 871"/>
              <a:gd name="T66" fmla="+- 0 320 -222"/>
              <a:gd name="T67" fmla="*/ 320 h 562"/>
              <a:gd name="T68" fmla="+- 0 1589 1292"/>
              <a:gd name="T69" fmla="*/ T68 w 871"/>
              <a:gd name="T70" fmla="+- 0 303 -222"/>
              <a:gd name="T71" fmla="*/ 303 h 562"/>
              <a:gd name="T72" fmla="+- 0 1723 1292"/>
              <a:gd name="T73" fmla="*/ T72 w 871"/>
              <a:gd name="T74" fmla="+- 0 -132 -222"/>
              <a:gd name="T75" fmla="*/ -132 h 562"/>
              <a:gd name="T76" fmla="+- 0 1725 1292"/>
              <a:gd name="T77" fmla="*/ T76 w 871"/>
              <a:gd name="T78" fmla="+- 0 -141 -222"/>
              <a:gd name="T79" fmla="*/ -141 h 562"/>
              <a:gd name="T80" fmla="+- 0 1727 1292"/>
              <a:gd name="T81" fmla="*/ T80 w 871"/>
              <a:gd name="T82" fmla="+- 0 -154 -222"/>
              <a:gd name="T83" fmla="*/ -154 h 562"/>
              <a:gd name="T84" fmla="+- 0 1727 1292"/>
              <a:gd name="T85" fmla="*/ T84 w 871"/>
              <a:gd name="T86" fmla="+- 0 -160 -222"/>
              <a:gd name="T87" fmla="*/ -160 h 562"/>
              <a:gd name="T88" fmla="+- 0 1725 1292"/>
              <a:gd name="T89" fmla="*/ T88 w 871"/>
              <a:gd name="T90" fmla="+- 0 -168 -222"/>
              <a:gd name="T91" fmla="*/ -168 h 562"/>
              <a:gd name="T92" fmla="+- 0 1720 1292"/>
              <a:gd name="T93" fmla="*/ T92 w 871"/>
              <a:gd name="T94" fmla="+- 0 -175 -222"/>
              <a:gd name="T95" fmla="*/ -175 h 562"/>
              <a:gd name="T96" fmla="+- 0 1709 1292"/>
              <a:gd name="T97" fmla="*/ T96 w 871"/>
              <a:gd name="T98" fmla="+- 0 -181 -222"/>
              <a:gd name="T99" fmla="*/ -181 h 562"/>
              <a:gd name="T100" fmla="+- 0 1693 1292"/>
              <a:gd name="T101" fmla="*/ T100 w 871"/>
              <a:gd name="T102" fmla="+- 0 -188 -222"/>
              <a:gd name="T103" fmla="*/ -188 h 562"/>
              <a:gd name="T104" fmla="+- 0 1614 1292"/>
              <a:gd name="T105" fmla="*/ T104 w 871"/>
              <a:gd name="T106" fmla="+- 0 -216 -222"/>
              <a:gd name="T107" fmla="*/ -216 h 562"/>
              <a:gd name="T108" fmla="+- 0 1603 1292"/>
              <a:gd name="T109" fmla="*/ T108 w 871"/>
              <a:gd name="T110" fmla="+- 0 -218 -222"/>
              <a:gd name="T111" fmla="*/ -218 h 562"/>
              <a:gd name="T112" fmla="+- 0 1591 1292"/>
              <a:gd name="T113" fmla="*/ T112 w 871"/>
              <a:gd name="T114" fmla="+- 0 -222 -222"/>
              <a:gd name="T115" fmla="*/ -222 h 562"/>
              <a:gd name="T116" fmla="+- 0 2026 1292"/>
              <a:gd name="T117" fmla="*/ T116 w 871"/>
              <a:gd name="T118" fmla="+- 0 -222 -222"/>
              <a:gd name="T119" fmla="*/ -222 h 562"/>
              <a:gd name="T120" fmla="+- 0 2022 1292"/>
              <a:gd name="T121" fmla="*/ T120 w 871"/>
              <a:gd name="T122" fmla="+- 0 -222 -222"/>
              <a:gd name="T123" fmla="*/ -222 h 562"/>
              <a:gd name="T124" fmla="+- 0 2013 1292"/>
              <a:gd name="T125" fmla="*/ T124 w 871"/>
              <a:gd name="T126" fmla="+- 0 -221 -222"/>
              <a:gd name="T127" fmla="*/ -221 h 562"/>
              <a:gd name="T128" fmla="+- 0 2007 1292"/>
              <a:gd name="T129" fmla="*/ T128 w 871"/>
              <a:gd name="T130" fmla="+- 0 -216 -222"/>
              <a:gd name="T131" fmla="*/ -216 h 562"/>
              <a:gd name="T132" fmla="+- 0 2000 1292"/>
              <a:gd name="T133" fmla="*/ T132 w 871"/>
              <a:gd name="T134" fmla="+- 0 -207 -222"/>
              <a:gd name="T135" fmla="*/ -207 h 562"/>
              <a:gd name="T136" fmla="+- 0 1992 1292"/>
              <a:gd name="T137" fmla="*/ T136 w 871"/>
              <a:gd name="T138" fmla="+- 0 -192 -222"/>
              <a:gd name="T139" fmla="*/ -192 h 562"/>
              <a:gd name="T140" fmla="+- 0 1738 1292"/>
              <a:gd name="T141" fmla="*/ T140 w 871"/>
              <a:gd name="T142" fmla="+- 0 284 -222"/>
              <a:gd name="T143" fmla="*/ 284 h 562"/>
              <a:gd name="T144" fmla="+- 0 1727 1292"/>
              <a:gd name="T145" fmla="*/ T144 w 871"/>
              <a:gd name="T146" fmla="+- 0 305 -222"/>
              <a:gd name="T147" fmla="*/ 305 h 562"/>
              <a:gd name="T148" fmla="+- 0 1727 1292"/>
              <a:gd name="T149" fmla="*/ T148 w 871"/>
              <a:gd name="T150" fmla="+- 0 314 -222"/>
              <a:gd name="T151" fmla="*/ 314 h 562"/>
              <a:gd name="T152" fmla="+- 0 1730 1292"/>
              <a:gd name="T153" fmla="*/ T152 w 871"/>
              <a:gd name="T154" fmla="+- 0 326 -222"/>
              <a:gd name="T155" fmla="*/ 326 h 562"/>
              <a:gd name="T156" fmla="+- 0 1737 1292"/>
              <a:gd name="T157" fmla="*/ T156 w 871"/>
              <a:gd name="T158" fmla="+- 0 334 -222"/>
              <a:gd name="T159" fmla="*/ 334 h 562"/>
              <a:gd name="T160" fmla="+- 0 1751 1292"/>
              <a:gd name="T161" fmla="*/ T160 w 871"/>
              <a:gd name="T162" fmla="+- 0 338 -222"/>
              <a:gd name="T163" fmla="*/ 338 h 562"/>
              <a:gd name="T164" fmla="+- 0 1770 1292"/>
              <a:gd name="T165" fmla="*/ T164 w 871"/>
              <a:gd name="T166" fmla="+- 0 339 -222"/>
              <a:gd name="T167" fmla="*/ 339 h 562"/>
              <a:gd name="T168" fmla="+- 0 1977 1292"/>
              <a:gd name="T169" fmla="*/ T168 w 871"/>
              <a:gd name="T170" fmla="+- 0 339 -222"/>
              <a:gd name="T171" fmla="*/ 339 h 562"/>
              <a:gd name="T172" fmla="+- 0 1994 1292"/>
              <a:gd name="T173" fmla="*/ T172 w 871"/>
              <a:gd name="T174" fmla="+- 0 337 -222"/>
              <a:gd name="T175" fmla="*/ 337 h 562"/>
              <a:gd name="T176" fmla="+- 0 2007 1292"/>
              <a:gd name="T177" fmla="*/ T176 w 871"/>
              <a:gd name="T178" fmla="+- 0 331 -222"/>
              <a:gd name="T179" fmla="*/ 331 h 562"/>
              <a:gd name="T180" fmla="+- 0 2016 1292"/>
              <a:gd name="T181" fmla="*/ T180 w 871"/>
              <a:gd name="T182" fmla="+- 0 320 -222"/>
              <a:gd name="T183" fmla="*/ 320 h 562"/>
              <a:gd name="T184" fmla="+- 0 2024 1292"/>
              <a:gd name="T185" fmla="*/ T184 w 871"/>
              <a:gd name="T186" fmla="+- 0 303 -222"/>
              <a:gd name="T187" fmla="*/ 303 h 562"/>
              <a:gd name="T188" fmla="+- 0 2156 1292"/>
              <a:gd name="T189" fmla="*/ T188 w 871"/>
              <a:gd name="T190" fmla="+- 0 -132 -222"/>
              <a:gd name="T191" fmla="*/ -132 h 562"/>
              <a:gd name="T192" fmla="+- 0 2160 1292"/>
              <a:gd name="T193" fmla="*/ T192 w 871"/>
              <a:gd name="T194" fmla="+- 0 -141 -222"/>
              <a:gd name="T195" fmla="*/ -141 h 562"/>
              <a:gd name="T196" fmla="+- 0 2162 1292"/>
              <a:gd name="T197" fmla="*/ T196 w 871"/>
              <a:gd name="T198" fmla="+- 0 -156 -222"/>
              <a:gd name="T199" fmla="*/ -156 h 562"/>
              <a:gd name="T200" fmla="+- 0 2162 1292"/>
              <a:gd name="T201" fmla="*/ T200 w 871"/>
              <a:gd name="T202" fmla="+- 0 -160 -222"/>
              <a:gd name="T203" fmla="*/ -160 h 562"/>
              <a:gd name="T204" fmla="+- 0 2161 1292"/>
              <a:gd name="T205" fmla="*/ T204 w 871"/>
              <a:gd name="T206" fmla="+- 0 -169 -222"/>
              <a:gd name="T207" fmla="*/ -169 h 562"/>
              <a:gd name="T208" fmla="+- 0 2155 1292"/>
              <a:gd name="T209" fmla="*/ T208 w 871"/>
              <a:gd name="T210" fmla="+- 0 -176 -222"/>
              <a:gd name="T211" fmla="*/ -176 h 562"/>
              <a:gd name="T212" fmla="+- 0 2144 1292"/>
              <a:gd name="T213" fmla="*/ T212 w 871"/>
              <a:gd name="T214" fmla="+- 0 -182 -222"/>
              <a:gd name="T215" fmla="*/ -182 h 562"/>
              <a:gd name="T216" fmla="+- 0 2128 1292"/>
              <a:gd name="T217" fmla="*/ T216 w 871"/>
              <a:gd name="T218" fmla="+- 0 -188 -222"/>
              <a:gd name="T219" fmla="*/ -188 h 562"/>
              <a:gd name="T220" fmla="+- 0 2049 1292"/>
              <a:gd name="T221" fmla="*/ T220 w 871"/>
              <a:gd name="T222" fmla="+- 0 -216 -222"/>
              <a:gd name="T223" fmla="*/ -216 h 562"/>
              <a:gd name="T224" fmla="+- 0 2039 1292"/>
              <a:gd name="T225" fmla="*/ T224 w 871"/>
              <a:gd name="T226" fmla="+- 0 -218 -222"/>
              <a:gd name="T227" fmla="*/ -218 h 562"/>
              <a:gd name="T228" fmla="+- 0 2026 1292"/>
              <a:gd name="T229" fmla="*/ T228 w 871"/>
              <a:gd name="T230" fmla="+- 0 -222 -222"/>
              <a:gd name="T231" fmla="*/ -222 h 5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71" h="562">
                <a:moveTo>
                  <a:pt x="299" y="0"/>
                </a:moveTo>
                <a:lnTo>
                  <a:pt x="294" y="0"/>
                </a:lnTo>
                <a:lnTo>
                  <a:pt x="287" y="1"/>
                </a:lnTo>
                <a:lnTo>
                  <a:pt x="280" y="6"/>
                </a:lnTo>
                <a:lnTo>
                  <a:pt x="273" y="15"/>
                </a:lnTo>
                <a:lnTo>
                  <a:pt x="265" y="30"/>
                </a:lnTo>
                <a:lnTo>
                  <a:pt x="11" y="506"/>
                </a:lnTo>
                <a:lnTo>
                  <a:pt x="0" y="525"/>
                </a:lnTo>
                <a:lnTo>
                  <a:pt x="0" y="538"/>
                </a:lnTo>
                <a:lnTo>
                  <a:pt x="2" y="549"/>
                </a:lnTo>
                <a:lnTo>
                  <a:pt x="10" y="556"/>
                </a:lnTo>
                <a:lnTo>
                  <a:pt x="23" y="560"/>
                </a:lnTo>
                <a:lnTo>
                  <a:pt x="43" y="561"/>
                </a:lnTo>
                <a:lnTo>
                  <a:pt x="250" y="561"/>
                </a:lnTo>
                <a:lnTo>
                  <a:pt x="267" y="559"/>
                </a:lnTo>
                <a:lnTo>
                  <a:pt x="280" y="553"/>
                </a:lnTo>
                <a:lnTo>
                  <a:pt x="289" y="542"/>
                </a:lnTo>
                <a:lnTo>
                  <a:pt x="297" y="525"/>
                </a:lnTo>
                <a:lnTo>
                  <a:pt x="431" y="90"/>
                </a:lnTo>
                <a:lnTo>
                  <a:pt x="433" y="81"/>
                </a:lnTo>
                <a:lnTo>
                  <a:pt x="435" y="68"/>
                </a:lnTo>
                <a:lnTo>
                  <a:pt x="435" y="62"/>
                </a:lnTo>
                <a:lnTo>
                  <a:pt x="433" y="54"/>
                </a:lnTo>
                <a:lnTo>
                  <a:pt x="428" y="47"/>
                </a:lnTo>
                <a:lnTo>
                  <a:pt x="417" y="41"/>
                </a:lnTo>
                <a:lnTo>
                  <a:pt x="401" y="34"/>
                </a:lnTo>
                <a:lnTo>
                  <a:pt x="322" y="6"/>
                </a:lnTo>
                <a:lnTo>
                  <a:pt x="311" y="4"/>
                </a:lnTo>
                <a:lnTo>
                  <a:pt x="299" y="0"/>
                </a:lnTo>
                <a:close/>
                <a:moveTo>
                  <a:pt x="734" y="0"/>
                </a:moveTo>
                <a:lnTo>
                  <a:pt x="730" y="0"/>
                </a:lnTo>
                <a:lnTo>
                  <a:pt x="721" y="1"/>
                </a:lnTo>
                <a:lnTo>
                  <a:pt x="715" y="6"/>
                </a:lnTo>
                <a:lnTo>
                  <a:pt x="708" y="15"/>
                </a:lnTo>
                <a:lnTo>
                  <a:pt x="700" y="30"/>
                </a:lnTo>
                <a:lnTo>
                  <a:pt x="446" y="506"/>
                </a:lnTo>
                <a:lnTo>
                  <a:pt x="435" y="527"/>
                </a:lnTo>
                <a:lnTo>
                  <a:pt x="435" y="536"/>
                </a:lnTo>
                <a:lnTo>
                  <a:pt x="438" y="548"/>
                </a:lnTo>
                <a:lnTo>
                  <a:pt x="445" y="556"/>
                </a:lnTo>
                <a:lnTo>
                  <a:pt x="459" y="560"/>
                </a:lnTo>
                <a:lnTo>
                  <a:pt x="478" y="561"/>
                </a:lnTo>
                <a:lnTo>
                  <a:pt x="685" y="561"/>
                </a:lnTo>
                <a:lnTo>
                  <a:pt x="702" y="559"/>
                </a:lnTo>
                <a:lnTo>
                  <a:pt x="715" y="553"/>
                </a:lnTo>
                <a:lnTo>
                  <a:pt x="724" y="542"/>
                </a:lnTo>
                <a:lnTo>
                  <a:pt x="732" y="525"/>
                </a:lnTo>
                <a:lnTo>
                  <a:pt x="864" y="90"/>
                </a:lnTo>
                <a:lnTo>
                  <a:pt x="868" y="81"/>
                </a:lnTo>
                <a:lnTo>
                  <a:pt x="870" y="66"/>
                </a:lnTo>
                <a:lnTo>
                  <a:pt x="870" y="62"/>
                </a:lnTo>
                <a:lnTo>
                  <a:pt x="869" y="53"/>
                </a:lnTo>
                <a:lnTo>
                  <a:pt x="863" y="46"/>
                </a:lnTo>
                <a:lnTo>
                  <a:pt x="852" y="40"/>
                </a:lnTo>
                <a:lnTo>
                  <a:pt x="836" y="34"/>
                </a:lnTo>
                <a:lnTo>
                  <a:pt x="757" y="6"/>
                </a:lnTo>
                <a:lnTo>
                  <a:pt x="747" y="4"/>
                </a:lnTo>
                <a:lnTo>
                  <a:pt x="734" y="0"/>
                </a:lnTo>
                <a:close/>
              </a:path>
            </a:pathLst>
          </a:custGeom>
          <a:solidFill>
            <a:srgbClr val="FF8F26">
              <a:alpha val="2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AutoShape 2">
            <a:extLst>
              <a:ext uri="{FF2B5EF4-FFF2-40B4-BE49-F238E27FC236}">
                <a16:creationId xmlns:a16="http://schemas.microsoft.com/office/drawing/2014/main" id="{DAC338A0-4CE9-4DA0-B0A6-55D4EC3F222A}"/>
              </a:ext>
            </a:extLst>
          </p:cNvPr>
          <p:cNvSpPr>
            <a:spLocks/>
          </p:cNvSpPr>
          <p:nvPr/>
        </p:nvSpPr>
        <p:spPr bwMode="auto">
          <a:xfrm rot="21305081">
            <a:off x="4985907" y="3774782"/>
            <a:ext cx="389320" cy="247028"/>
          </a:xfrm>
          <a:custGeom>
            <a:avLst/>
            <a:gdLst>
              <a:gd name="T0" fmla="+- 0 1591 1292"/>
              <a:gd name="T1" fmla="*/ T0 w 871"/>
              <a:gd name="T2" fmla="+- 0 -222 -222"/>
              <a:gd name="T3" fmla="*/ -222 h 562"/>
              <a:gd name="T4" fmla="+- 0 1586 1292"/>
              <a:gd name="T5" fmla="*/ T4 w 871"/>
              <a:gd name="T6" fmla="+- 0 -222 -222"/>
              <a:gd name="T7" fmla="*/ -222 h 562"/>
              <a:gd name="T8" fmla="+- 0 1579 1292"/>
              <a:gd name="T9" fmla="*/ T8 w 871"/>
              <a:gd name="T10" fmla="+- 0 -221 -222"/>
              <a:gd name="T11" fmla="*/ -221 h 562"/>
              <a:gd name="T12" fmla="+- 0 1572 1292"/>
              <a:gd name="T13" fmla="*/ T12 w 871"/>
              <a:gd name="T14" fmla="+- 0 -216 -222"/>
              <a:gd name="T15" fmla="*/ -216 h 562"/>
              <a:gd name="T16" fmla="+- 0 1565 1292"/>
              <a:gd name="T17" fmla="*/ T16 w 871"/>
              <a:gd name="T18" fmla="+- 0 -207 -222"/>
              <a:gd name="T19" fmla="*/ -207 h 562"/>
              <a:gd name="T20" fmla="+- 0 1557 1292"/>
              <a:gd name="T21" fmla="*/ T20 w 871"/>
              <a:gd name="T22" fmla="+- 0 -192 -222"/>
              <a:gd name="T23" fmla="*/ -192 h 562"/>
              <a:gd name="T24" fmla="+- 0 1303 1292"/>
              <a:gd name="T25" fmla="*/ T24 w 871"/>
              <a:gd name="T26" fmla="+- 0 284 -222"/>
              <a:gd name="T27" fmla="*/ 284 h 562"/>
              <a:gd name="T28" fmla="+- 0 1292 1292"/>
              <a:gd name="T29" fmla="*/ T28 w 871"/>
              <a:gd name="T30" fmla="+- 0 303 -222"/>
              <a:gd name="T31" fmla="*/ 303 h 562"/>
              <a:gd name="T32" fmla="+- 0 1292 1292"/>
              <a:gd name="T33" fmla="*/ T32 w 871"/>
              <a:gd name="T34" fmla="+- 0 316 -222"/>
              <a:gd name="T35" fmla="*/ 316 h 562"/>
              <a:gd name="T36" fmla="+- 0 1294 1292"/>
              <a:gd name="T37" fmla="*/ T36 w 871"/>
              <a:gd name="T38" fmla="+- 0 327 -222"/>
              <a:gd name="T39" fmla="*/ 327 h 562"/>
              <a:gd name="T40" fmla="+- 0 1302 1292"/>
              <a:gd name="T41" fmla="*/ T40 w 871"/>
              <a:gd name="T42" fmla="+- 0 334 -222"/>
              <a:gd name="T43" fmla="*/ 334 h 562"/>
              <a:gd name="T44" fmla="+- 0 1315 1292"/>
              <a:gd name="T45" fmla="*/ T44 w 871"/>
              <a:gd name="T46" fmla="+- 0 338 -222"/>
              <a:gd name="T47" fmla="*/ 338 h 562"/>
              <a:gd name="T48" fmla="+- 0 1335 1292"/>
              <a:gd name="T49" fmla="*/ T48 w 871"/>
              <a:gd name="T50" fmla="+- 0 339 -222"/>
              <a:gd name="T51" fmla="*/ 339 h 562"/>
              <a:gd name="T52" fmla="+- 0 1542 1292"/>
              <a:gd name="T53" fmla="*/ T52 w 871"/>
              <a:gd name="T54" fmla="+- 0 339 -222"/>
              <a:gd name="T55" fmla="*/ 339 h 562"/>
              <a:gd name="T56" fmla="+- 0 1559 1292"/>
              <a:gd name="T57" fmla="*/ T56 w 871"/>
              <a:gd name="T58" fmla="+- 0 337 -222"/>
              <a:gd name="T59" fmla="*/ 337 h 562"/>
              <a:gd name="T60" fmla="+- 0 1572 1292"/>
              <a:gd name="T61" fmla="*/ T60 w 871"/>
              <a:gd name="T62" fmla="+- 0 331 -222"/>
              <a:gd name="T63" fmla="*/ 331 h 562"/>
              <a:gd name="T64" fmla="+- 0 1581 1292"/>
              <a:gd name="T65" fmla="*/ T64 w 871"/>
              <a:gd name="T66" fmla="+- 0 320 -222"/>
              <a:gd name="T67" fmla="*/ 320 h 562"/>
              <a:gd name="T68" fmla="+- 0 1589 1292"/>
              <a:gd name="T69" fmla="*/ T68 w 871"/>
              <a:gd name="T70" fmla="+- 0 303 -222"/>
              <a:gd name="T71" fmla="*/ 303 h 562"/>
              <a:gd name="T72" fmla="+- 0 1723 1292"/>
              <a:gd name="T73" fmla="*/ T72 w 871"/>
              <a:gd name="T74" fmla="+- 0 -132 -222"/>
              <a:gd name="T75" fmla="*/ -132 h 562"/>
              <a:gd name="T76" fmla="+- 0 1725 1292"/>
              <a:gd name="T77" fmla="*/ T76 w 871"/>
              <a:gd name="T78" fmla="+- 0 -141 -222"/>
              <a:gd name="T79" fmla="*/ -141 h 562"/>
              <a:gd name="T80" fmla="+- 0 1727 1292"/>
              <a:gd name="T81" fmla="*/ T80 w 871"/>
              <a:gd name="T82" fmla="+- 0 -154 -222"/>
              <a:gd name="T83" fmla="*/ -154 h 562"/>
              <a:gd name="T84" fmla="+- 0 1727 1292"/>
              <a:gd name="T85" fmla="*/ T84 w 871"/>
              <a:gd name="T86" fmla="+- 0 -160 -222"/>
              <a:gd name="T87" fmla="*/ -160 h 562"/>
              <a:gd name="T88" fmla="+- 0 1725 1292"/>
              <a:gd name="T89" fmla="*/ T88 w 871"/>
              <a:gd name="T90" fmla="+- 0 -168 -222"/>
              <a:gd name="T91" fmla="*/ -168 h 562"/>
              <a:gd name="T92" fmla="+- 0 1720 1292"/>
              <a:gd name="T93" fmla="*/ T92 w 871"/>
              <a:gd name="T94" fmla="+- 0 -175 -222"/>
              <a:gd name="T95" fmla="*/ -175 h 562"/>
              <a:gd name="T96" fmla="+- 0 1709 1292"/>
              <a:gd name="T97" fmla="*/ T96 w 871"/>
              <a:gd name="T98" fmla="+- 0 -181 -222"/>
              <a:gd name="T99" fmla="*/ -181 h 562"/>
              <a:gd name="T100" fmla="+- 0 1693 1292"/>
              <a:gd name="T101" fmla="*/ T100 w 871"/>
              <a:gd name="T102" fmla="+- 0 -188 -222"/>
              <a:gd name="T103" fmla="*/ -188 h 562"/>
              <a:gd name="T104" fmla="+- 0 1614 1292"/>
              <a:gd name="T105" fmla="*/ T104 w 871"/>
              <a:gd name="T106" fmla="+- 0 -216 -222"/>
              <a:gd name="T107" fmla="*/ -216 h 562"/>
              <a:gd name="T108" fmla="+- 0 1603 1292"/>
              <a:gd name="T109" fmla="*/ T108 w 871"/>
              <a:gd name="T110" fmla="+- 0 -218 -222"/>
              <a:gd name="T111" fmla="*/ -218 h 562"/>
              <a:gd name="T112" fmla="+- 0 1591 1292"/>
              <a:gd name="T113" fmla="*/ T112 w 871"/>
              <a:gd name="T114" fmla="+- 0 -222 -222"/>
              <a:gd name="T115" fmla="*/ -222 h 562"/>
              <a:gd name="T116" fmla="+- 0 2026 1292"/>
              <a:gd name="T117" fmla="*/ T116 w 871"/>
              <a:gd name="T118" fmla="+- 0 -222 -222"/>
              <a:gd name="T119" fmla="*/ -222 h 562"/>
              <a:gd name="T120" fmla="+- 0 2022 1292"/>
              <a:gd name="T121" fmla="*/ T120 w 871"/>
              <a:gd name="T122" fmla="+- 0 -222 -222"/>
              <a:gd name="T123" fmla="*/ -222 h 562"/>
              <a:gd name="T124" fmla="+- 0 2013 1292"/>
              <a:gd name="T125" fmla="*/ T124 w 871"/>
              <a:gd name="T126" fmla="+- 0 -221 -222"/>
              <a:gd name="T127" fmla="*/ -221 h 562"/>
              <a:gd name="T128" fmla="+- 0 2007 1292"/>
              <a:gd name="T129" fmla="*/ T128 w 871"/>
              <a:gd name="T130" fmla="+- 0 -216 -222"/>
              <a:gd name="T131" fmla="*/ -216 h 562"/>
              <a:gd name="T132" fmla="+- 0 2000 1292"/>
              <a:gd name="T133" fmla="*/ T132 w 871"/>
              <a:gd name="T134" fmla="+- 0 -207 -222"/>
              <a:gd name="T135" fmla="*/ -207 h 562"/>
              <a:gd name="T136" fmla="+- 0 1992 1292"/>
              <a:gd name="T137" fmla="*/ T136 w 871"/>
              <a:gd name="T138" fmla="+- 0 -192 -222"/>
              <a:gd name="T139" fmla="*/ -192 h 562"/>
              <a:gd name="T140" fmla="+- 0 1738 1292"/>
              <a:gd name="T141" fmla="*/ T140 w 871"/>
              <a:gd name="T142" fmla="+- 0 284 -222"/>
              <a:gd name="T143" fmla="*/ 284 h 562"/>
              <a:gd name="T144" fmla="+- 0 1727 1292"/>
              <a:gd name="T145" fmla="*/ T144 w 871"/>
              <a:gd name="T146" fmla="+- 0 305 -222"/>
              <a:gd name="T147" fmla="*/ 305 h 562"/>
              <a:gd name="T148" fmla="+- 0 1727 1292"/>
              <a:gd name="T149" fmla="*/ T148 w 871"/>
              <a:gd name="T150" fmla="+- 0 314 -222"/>
              <a:gd name="T151" fmla="*/ 314 h 562"/>
              <a:gd name="T152" fmla="+- 0 1730 1292"/>
              <a:gd name="T153" fmla="*/ T152 w 871"/>
              <a:gd name="T154" fmla="+- 0 326 -222"/>
              <a:gd name="T155" fmla="*/ 326 h 562"/>
              <a:gd name="T156" fmla="+- 0 1737 1292"/>
              <a:gd name="T157" fmla="*/ T156 w 871"/>
              <a:gd name="T158" fmla="+- 0 334 -222"/>
              <a:gd name="T159" fmla="*/ 334 h 562"/>
              <a:gd name="T160" fmla="+- 0 1751 1292"/>
              <a:gd name="T161" fmla="*/ T160 w 871"/>
              <a:gd name="T162" fmla="+- 0 338 -222"/>
              <a:gd name="T163" fmla="*/ 338 h 562"/>
              <a:gd name="T164" fmla="+- 0 1770 1292"/>
              <a:gd name="T165" fmla="*/ T164 w 871"/>
              <a:gd name="T166" fmla="+- 0 339 -222"/>
              <a:gd name="T167" fmla="*/ 339 h 562"/>
              <a:gd name="T168" fmla="+- 0 1977 1292"/>
              <a:gd name="T169" fmla="*/ T168 w 871"/>
              <a:gd name="T170" fmla="+- 0 339 -222"/>
              <a:gd name="T171" fmla="*/ 339 h 562"/>
              <a:gd name="T172" fmla="+- 0 1994 1292"/>
              <a:gd name="T173" fmla="*/ T172 w 871"/>
              <a:gd name="T174" fmla="+- 0 337 -222"/>
              <a:gd name="T175" fmla="*/ 337 h 562"/>
              <a:gd name="T176" fmla="+- 0 2007 1292"/>
              <a:gd name="T177" fmla="*/ T176 w 871"/>
              <a:gd name="T178" fmla="+- 0 331 -222"/>
              <a:gd name="T179" fmla="*/ 331 h 562"/>
              <a:gd name="T180" fmla="+- 0 2016 1292"/>
              <a:gd name="T181" fmla="*/ T180 w 871"/>
              <a:gd name="T182" fmla="+- 0 320 -222"/>
              <a:gd name="T183" fmla="*/ 320 h 562"/>
              <a:gd name="T184" fmla="+- 0 2024 1292"/>
              <a:gd name="T185" fmla="*/ T184 w 871"/>
              <a:gd name="T186" fmla="+- 0 303 -222"/>
              <a:gd name="T187" fmla="*/ 303 h 562"/>
              <a:gd name="T188" fmla="+- 0 2156 1292"/>
              <a:gd name="T189" fmla="*/ T188 w 871"/>
              <a:gd name="T190" fmla="+- 0 -132 -222"/>
              <a:gd name="T191" fmla="*/ -132 h 562"/>
              <a:gd name="T192" fmla="+- 0 2160 1292"/>
              <a:gd name="T193" fmla="*/ T192 w 871"/>
              <a:gd name="T194" fmla="+- 0 -141 -222"/>
              <a:gd name="T195" fmla="*/ -141 h 562"/>
              <a:gd name="T196" fmla="+- 0 2162 1292"/>
              <a:gd name="T197" fmla="*/ T196 w 871"/>
              <a:gd name="T198" fmla="+- 0 -156 -222"/>
              <a:gd name="T199" fmla="*/ -156 h 562"/>
              <a:gd name="T200" fmla="+- 0 2162 1292"/>
              <a:gd name="T201" fmla="*/ T200 w 871"/>
              <a:gd name="T202" fmla="+- 0 -160 -222"/>
              <a:gd name="T203" fmla="*/ -160 h 562"/>
              <a:gd name="T204" fmla="+- 0 2161 1292"/>
              <a:gd name="T205" fmla="*/ T204 w 871"/>
              <a:gd name="T206" fmla="+- 0 -169 -222"/>
              <a:gd name="T207" fmla="*/ -169 h 562"/>
              <a:gd name="T208" fmla="+- 0 2155 1292"/>
              <a:gd name="T209" fmla="*/ T208 w 871"/>
              <a:gd name="T210" fmla="+- 0 -176 -222"/>
              <a:gd name="T211" fmla="*/ -176 h 562"/>
              <a:gd name="T212" fmla="+- 0 2144 1292"/>
              <a:gd name="T213" fmla="*/ T212 w 871"/>
              <a:gd name="T214" fmla="+- 0 -182 -222"/>
              <a:gd name="T215" fmla="*/ -182 h 562"/>
              <a:gd name="T216" fmla="+- 0 2128 1292"/>
              <a:gd name="T217" fmla="*/ T216 w 871"/>
              <a:gd name="T218" fmla="+- 0 -188 -222"/>
              <a:gd name="T219" fmla="*/ -188 h 562"/>
              <a:gd name="T220" fmla="+- 0 2049 1292"/>
              <a:gd name="T221" fmla="*/ T220 w 871"/>
              <a:gd name="T222" fmla="+- 0 -216 -222"/>
              <a:gd name="T223" fmla="*/ -216 h 562"/>
              <a:gd name="T224" fmla="+- 0 2039 1292"/>
              <a:gd name="T225" fmla="*/ T224 w 871"/>
              <a:gd name="T226" fmla="+- 0 -218 -222"/>
              <a:gd name="T227" fmla="*/ -218 h 562"/>
              <a:gd name="T228" fmla="+- 0 2026 1292"/>
              <a:gd name="T229" fmla="*/ T228 w 871"/>
              <a:gd name="T230" fmla="+- 0 -222 -222"/>
              <a:gd name="T231" fmla="*/ -222 h 5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71" h="562">
                <a:moveTo>
                  <a:pt x="299" y="0"/>
                </a:moveTo>
                <a:lnTo>
                  <a:pt x="294" y="0"/>
                </a:lnTo>
                <a:lnTo>
                  <a:pt x="287" y="1"/>
                </a:lnTo>
                <a:lnTo>
                  <a:pt x="280" y="6"/>
                </a:lnTo>
                <a:lnTo>
                  <a:pt x="273" y="15"/>
                </a:lnTo>
                <a:lnTo>
                  <a:pt x="265" y="30"/>
                </a:lnTo>
                <a:lnTo>
                  <a:pt x="11" y="506"/>
                </a:lnTo>
                <a:lnTo>
                  <a:pt x="0" y="525"/>
                </a:lnTo>
                <a:lnTo>
                  <a:pt x="0" y="538"/>
                </a:lnTo>
                <a:lnTo>
                  <a:pt x="2" y="549"/>
                </a:lnTo>
                <a:lnTo>
                  <a:pt x="10" y="556"/>
                </a:lnTo>
                <a:lnTo>
                  <a:pt x="23" y="560"/>
                </a:lnTo>
                <a:lnTo>
                  <a:pt x="43" y="561"/>
                </a:lnTo>
                <a:lnTo>
                  <a:pt x="250" y="561"/>
                </a:lnTo>
                <a:lnTo>
                  <a:pt x="267" y="559"/>
                </a:lnTo>
                <a:lnTo>
                  <a:pt x="280" y="553"/>
                </a:lnTo>
                <a:lnTo>
                  <a:pt x="289" y="542"/>
                </a:lnTo>
                <a:lnTo>
                  <a:pt x="297" y="525"/>
                </a:lnTo>
                <a:lnTo>
                  <a:pt x="431" y="90"/>
                </a:lnTo>
                <a:lnTo>
                  <a:pt x="433" y="81"/>
                </a:lnTo>
                <a:lnTo>
                  <a:pt x="435" y="68"/>
                </a:lnTo>
                <a:lnTo>
                  <a:pt x="435" y="62"/>
                </a:lnTo>
                <a:lnTo>
                  <a:pt x="433" y="54"/>
                </a:lnTo>
                <a:lnTo>
                  <a:pt x="428" y="47"/>
                </a:lnTo>
                <a:lnTo>
                  <a:pt x="417" y="41"/>
                </a:lnTo>
                <a:lnTo>
                  <a:pt x="401" y="34"/>
                </a:lnTo>
                <a:lnTo>
                  <a:pt x="322" y="6"/>
                </a:lnTo>
                <a:lnTo>
                  <a:pt x="311" y="4"/>
                </a:lnTo>
                <a:lnTo>
                  <a:pt x="299" y="0"/>
                </a:lnTo>
                <a:close/>
                <a:moveTo>
                  <a:pt x="734" y="0"/>
                </a:moveTo>
                <a:lnTo>
                  <a:pt x="730" y="0"/>
                </a:lnTo>
                <a:lnTo>
                  <a:pt x="721" y="1"/>
                </a:lnTo>
                <a:lnTo>
                  <a:pt x="715" y="6"/>
                </a:lnTo>
                <a:lnTo>
                  <a:pt x="708" y="15"/>
                </a:lnTo>
                <a:lnTo>
                  <a:pt x="700" y="30"/>
                </a:lnTo>
                <a:lnTo>
                  <a:pt x="446" y="506"/>
                </a:lnTo>
                <a:lnTo>
                  <a:pt x="435" y="527"/>
                </a:lnTo>
                <a:lnTo>
                  <a:pt x="435" y="536"/>
                </a:lnTo>
                <a:lnTo>
                  <a:pt x="438" y="548"/>
                </a:lnTo>
                <a:lnTo>
                  <a:pt x="445" y="556"/>
                </a:lnTo>
                <a:lnTo>
                  <a:pt x="459" y="560"/>
                </a:lnTo>
                <a:lnTo>
                  <a:pt x="478" y="561"/>
                </a:lnTo>
                <a:lnTo>
                  <a:pt x="685" y="561"/>
                </a:lnTo>
                <a:lnTo>
                  <a:pt x="702" y="559"/>
                </a:lnTo>
                <a:lnTo>
                  <a:pt x="715" y="553"/>
                </a:lnTo>
                <a:lnTo>
                  <a:pt x="724" y="542"/>
                </a:lnTo>
                <a:lnTo>
                  <a:pt x="732" y="525"/>
                </a:lnTo>
                <a:lnTo>
                  <a:pt x="864" y="90"/>
                </a:lnTo>
                <a:lnTo>
                  <a:pt x="868" y="81"/>
                </a:lnTo>
                <a:lnTo>
                  <a:pt x="870" y="66"/>
                </a:lnTo>
                <a:lnTo>
                  <a:pt x="870" y="62"/>
                </a:lnTo>
                <a:lnTo>
                  <a:pt x="869" y="53"/>
                </a:lnTo>
                <a:lnTo>
                  <a:pt x="863" y="46"/>
                </a:lnTo>
                <a:lnTo>
                  <a:pt x="852" y="40"/>
                </a:lnTo>
                <a:lnTo>
                  <a:pt x="836" y="34"/>
                </a:lnTo>
                <a:lnTo>
                  <a:pt x="757" y="6"/>
                </a:lnTo>
                <a:lnTo>
                  <a:pt x="747" y="4"/>
                </a:lnTo>
                <a:lnTo>
                  <a:pt x="734" y="0"/>
                </a:lnTo>
                <a:close/>
              </a:path>
            </a:pathLst>
          </a:custGeom>
          <a:solidFill>
            <a:srgbClr val="FF8F26">
              <a:alpha val="2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AutoShape 2">
            <a:extLst>
              <a:ext uri="{FF2B5EF4-FFF2-40B4-BE49-F238E27FC236}">
                <a16:creationId xmlns:a16="http://schemas.microsoft.com/office/drawing/2014/main" id="{972AAAA4-2845-40F7-86E1-80674096CB20}"/>
              </a:ext>
            </a:extLst>
          </p:cNvPr>
          <p:cNvSpPr>
            <a:spLocks/>
          </p:cNvSpPr>
          <p:nvPr/>
        </p:nvSpPr>
        <p:spPr bwMode="auto">
          <a:xfrm rot="10960538">
            <a:off x="6127638" y="4592160"/>
            <a:ext cx="389320" cy="247028"/>
          </a:xfrm>
          <a:custGeom>
            <a:avLst/>
            <a:gdLst>
              <a:gd name="T0" fmla="+- 0 1591 1292"/>
              <a:gd name="T1" fmla="*/ T0 w 871"/>
              <a:gd name="T2" fmla="+- 0 -222 -222"/>
              <a:gd name="T3" fmla="*/ -222 h 562"/>
              <a:gd name="T4" fmla="+- 0 1586 1292"/>
              <a:gd name="T5" fmla="*/ T4 w 871"/>
              <a:gd name="T6" fmla="+- 0 -222 -222"/>
              <a:gd name="T7" fmla="*/ -222 h 562"/>
              <a:gd name="T8" fmla="+- 0 1579 1292"/>
              <a:gd name="T9" fmla="*/ T8 w 871"/>
              <a:gd name="T10" fmla="+- 0 -221 -222"/>
              <a:gd name="T11" fmla="*/ -221 h 562"/>
              <a:gd name="T12" fmla="+- 0 1572 1292"/>
              <a:gd name="T13" fmla="*/ T12 w 871"/>
              <a:gd name="T14" fmla="+- 0 -216 -222"/>
              <a:gd name="T15" fmla="*/ -216 h 562"/>
              <a:gd name="T16" fmla="+- 0 1565 1292"/>
              <a:gd name="T17" fmla="*/ T16 w 871"/>
              <a:gd name="T18" fmla="+- 0 -207 -222"/>
              <a:gd name="T19" fmla="*/ -207 h 562"/>
              <a:gd name="T20" fmla="+- 0 1557 1292"/>
              <a:gd name="T21" fmla="*/ T20 w 871"/>
              <a:gd name="T22" fmla="+- 0 -192 -222"/>
              <a:gd name="T23" fmla="*/ -192 h 562"/>
              <a:gd name="T24" fmla="+- 0 1303 1292"/>
              <a:gd name="T25" fmla="*/ T24 w 871"/>
              <a:gd name="T26" fmla="+- 0 284 -222"/>
              <a:gd name="T27" fmla="*/ 284 h 562"/>
              <a:gd name="T28" fmla="+- 0 1292 1292"/>
              <a:gd name="T29" fmla="*/ T28 w 871"/>
              <a:gd name="T30" fmla="+- 0 303 -222"/>
              <a:gd name="T31" fmla="*/ 303 h 562"/>
              <a:gd name="T32" fmla="+- 0 1292 1292"/>
              <a:gd name="T33" fmla="*/ T32 w 871"/>
              <a:gd name="T34" fmla="+- 0 316 -222"/>
              <a:gd name="T35" fmla="*/ 316 h 562"/>
              <a:gd name="T36" fmla="+- 0 1294 1292"/>
              <a:gd name="T37" fmla="*/ T36 w 871"/>
              <a:gd name="T38" fmla="+- 0 327 -222"/>
              <a:gd name="T39" fmla="*/ 327 h 562"/>
              <a:gd name="T40" fmla="+- 0 1302 1292"/>
              <a:gd name="T41" fmla="*/ T40 w 871"/>
              <a:gd name="T42" fmla="+- 0 334 -222"/>
              <a:gd name="T43" fmla="*/ 334 h 562"/>
              <a:gd name="T44" fmla="+- 0 1315 1292"/>
              <a:gd name="T45" fmla="*/ T44 w 871"/>
              <a:gd name="T46" fmla="+- 0 338 -222"/>
              <a:gd name="T47" fmla="*/ 338 h 562"/>
              <a:gd name="T48" fmla="+- 0 1335 1292"/>
              <a:gd name="T49" fmla="*/ T48 w 871"/>
              <a:gd name="T50" fmla="+- 0 339 -222"/>
              <a:gd name="T51" fmla="*/ 339 h 562"/>
              <a:gd name="T52" fmla="+- 0 1542 1292"/>
              <a:gd name="T53" fmla="*/ T52 w 871"/>
              <a:gd name="T54" fmla="+- 0 339 -222"/>
              <a:gd name="T55" fmla="*/ 339 h 562"/>
              <a:gd name="T56" fmla="+- 0 1559 1292"/>
              <a:gd name="T57" fmla="*/ T56 w 871"/>
              <a:gd name="T58" fmla="+- 0 337 -222"/>
              <a:gd name="T59" fmla="*/ 337 h 562"/>
              <a:gd name="T60" fmla="+- 0 1572 1292"/>
              <a:gd name="T61" fmla="*/ T60 w 871"/>
              <a:gd name="T62" fmla="+- 0 331 -222"/>
              <a:gd name="T63" fmla="*/ 331 h 562"/>
              <a:gd name="T64" fmla="+- 0 1581 1292"/>
              <a:gd name="T65" fmla="*/ T64 w 871"/>
              <a:gd name="T66" fmla="+- 0 320 -222"/>
              <a:gd name="T67" fmla="*/ 320 h 562"/>
              <a:gd name="T68" fmla="+- 0 1589 1292"/>
              <a:gd name="T69" fmla="*/ T68 w 871"/>
              <a:gd name="T70" fmla="+- 0 303 -222"/>
              <a:gd name="T71" fmla="*/ 303 h 562"/>
              <a:gd name="T72" fmla="+- 0 1723 1292"/>
              <a:gd name="T73" fmla="*/ T72 w 871"/>
              <a:gd name="T74" fmla="+- 0 -132 -222"/>
              <a:gd name="T75" fmla="*/ -132 h 562"/>
              <a:gd name="T76" fmla="+- 0 1725 1292"/>
              <a:gd name="T77" fmla="*/ T76 w 871"/>
              <a:gd name="T78" fmla="+- 0 -141 -222"/>
              <a:gd name="T79" fmla="*/ -141 h 562"/>
              <a:gd name="T80" fmla="+- 0 1727 1292"/>
              <a:gd name="T81" fmla="*/ T80 w 871"/>
              <a:gd name="T82" fmla="+- 0 -154 -222"/>
              <a:gd name="T83" fmla="*/ -154 h 562"/>
              <a:gd name="T84" fmla="+- 0 1727 1292"/>
              <a:gd name="T85" fmla="*/ T84 w 871"/>
              <a:gd name="T86" fmla="+- 0 -160 -222"/>
              <a:gd name="T87" fmla="*/ -160 h 562"/>
              <a:gd name="T88" fmla="+- 0 1725 1292"/>
              <a:gd name="T89" fmla="*/ T88 w 871"/>
              <a:gd name="T90" fmla="+- 0 -168 -222"/>
              <a:gd name="T91" fmla="*/ -168 h 562"/>
              <a:gd name="T92" fmla="+- 0 1720 1292"/>
              <a:gd name="T93" fmla="*/ T92 w 871"/>
              <a:gd name="T94" fmla="+- 0 -175 -222"/>
              <a:gd name="T95" fmla="*/ -175 h 562"/>
              <a:gd name="T96" fmla="+- 0 1709 1292"/>
              <a:gd name="T97" fmla="*/ T96 w 871"/>
              <a:gd name="T98" fmla="+- 0 -181 -222"/>
              <a:gd name="T99" fmla="*/ -181 h 562"/>
              <a:gd name="T100" fmla="+- 0 1693 1292"/>
              <a:gd name="T101" fmla="*/ T100 w 871"/>
              <a:gd name="T102" fmla="+- 0 -188 -222"/>
              <a:gd name="T103" fmla="*/ -188 h 562"/>
              <a:gd name="T104" fmla="+- 0 1614 1292"/>
              <a:gd name="T105" fmla="*/ T104 w 871"/>
              <a:gd name="T106" fmla="+- 0 -216 -222"/>
              <a:gd name="T107" fmla="*/ -216 h 562"/>
              <a:gd name="T108" fmla="+- 0 1603 1292"/>
              <a:gd name="T109" fmla="*/ T108 w 871"/>
              <a:gd name="T110" fmla="+- 0 -218 -222"/>
              <a:gd name="T111" fmla="*/ -218 h 562"/>
              <a:gd name="T112" fmla="+- 0 1591 1292"/>
              <a:gd name="T113" fmla="*/ T112 w 871"/>
              <a:gd name="T114" fmla="+- 0 -222 -222"/>
              <a:gd name="T115" fmla="*/ -222 h 562"/>
              <a:gd name="T116" fmla="+- 0 2026 1292"/>
              <a:gd name="T117" fmla="*/ T116 w 871"/>
              <a:gd name="T118" fmla="+- 0 -222 -222"/>
              <a:gd name="T119" fmla="*/ -222 h 562"/>
              <a:gd name="T120" fmla="+- 0 2022 1292"/>
              <a:gd name="T121" fmla="*/ T120 w 871"/>
              <a:gd name="T122" fmla="+- 0 -222 -222"/>
              <a:gd name="T123" fmla="*/ -222 h 562"/>
              <a:gd name="T124" fmla="+- 0 2013 1292"/>
              <a:gd name="T125" fmla="*/ T124 w 871"/>
              <a:gd name="T126" fmla="+- 0 -221 -222"/>
              <a:gd name="T127" fmla="*/ -221 h 562"/>
              <a:gd name="T128" fmla="+- 0 2007 1292"/>
              <a:gd name="T129" fmla="*/ T128 w 871"/>
              <a:gd name="T130" fmla="+- 0 -216 -222"/>
              <a:gd name="T131" fmla="*/ -216 h 562"/>
              <a:gd name="T132" fmla="+- 0 2000 1292"/>
              <a:gd name="T133" fmla="*/ T132 w 871"/>
              <a:gd name="T134" fmla="+- 0 -207 -222"/>
              <a:gd name="T135" fmla="*/ -207 h 562"/>
              <a:gd name="T136" fmla="+- 0 1992 1292"/>
              <a:gd name="T137" fmla="*/ T136 w 871"/>
              <a:gd name="T138" fmla="+- 0 -192 -222"/>
              <a:gd name="T139" fmla="*/ -192 h 562"/>
              <a:gd name="T140" fmla="+- 0 1738 1292"/>
              <a:gd name="T141" fmla="*/ T140 w 871"/>
              <a:gd name="T142" fmla="+- 0 284 -222"/>
              <a:gd name="T143" fmla="*/ 284 h 562"/>
              <a:gd name="T144" fmla="+- 0 1727 1292"/>
              <a:gd name="T145" fmla="*/ T144 w 871"/>
              <a:gd name="T146" fmla="+- 0 305 -222"/>
              <a:gd name="T147" fmla="*/ 305 h 562"/>
              <a:gd name="T148" fmla="+- 0 1727 1292"/>
              <a:gd name="T149" fmla="*/ T148 w 871"/>
              <a:gd name="T150" fmla="+- 0 314 -222"/>
              <a:gd name="T151" fmla="*/ 314 h 562"/>
              <a:gd name="T152" fmla="+- 0 1730 1292"/>
              <a:gd name="T153" fmla="*/ T152 w 871"/>
              <a:gd name="T154" fmla="+- 0 326 -222"/>
              <a:gd name="T155" fmla="*/ 326 h 562"/>
              <a:gd name="T156" fmla="+- 0 1737 1292"/>
              <a:gd name="T157" fmla="*/ T156 w 871"/>
              <a:gd name="T158" fmla="+- 0 334 -222"/>
              <a:gd name="T159" fmla="*/ 334 h 562"/>
              <a:gd name="T160" fmla="+- 0 1751 1292"/>
              <a:gd name="T161" fmla="*/ T160 w 871"/>
              <a:gd name="T162" fmla="+- 0 338 -222"/>
              <a:gd name="T163" fmla="*/ 338 h 562"/>
              <a:gd name="T164" fmla="+- 0 1770 1292"/>
              <a:gd name="T165" fmla="*/ T164 w 871"/>
              <a:gd name="T166" fmla="+- 0 339 -222"/>
              <a:gd name="T167" fmla="*/ 339 h 562"/>
              <a:gd name="T168" fmla="+- 0 1977 1292"/>
              <a:gd name="T169" fmla="*/ T168 w 871"/>
              <a:gd name="T170" fmla="+- 0 339 -222"/>
              <a:gd name="T171" fmla="*/ 339 h 562"/>
              <a:gd name="T172" fmla="+- 0 1994 1292"/>
              <a:gd name="T173" fmla="*/ T172 w 871"/>
              <a:gd name="T174" fmla="+- 0 337 -222"/>
              <a:gd name="T175" fmla="*/ 337 h 562"/>
              <a:gd name="T176" fmla="+- 0 2007 1292"/>
              <a:gd name="T177" fmla="*/ T176 w 871"/>
              <a:gd name="T178" fmla="+- 0 331 -222"/>
              <a:gd name="T179" fmla="*/ 331 h 562"/>
              <a:gd name="T180" fmla="+- 0 2016 1292"/>
              <a:gd name="T181" fmla="*/ T180 w 871"/>
              <a:gd name="T182" fmla="+- 0 320 -222"/>
              <a:gd name="T183" fmla="*/ 320 h 562"/>
              <a:gd name="T184" fmla="+- 0 2024 1292"/>
              <a:gd name="T185" fmla="*/ T184 w 871"/>
              <a:gd name="T186" fmla="+- 0 303 -222"/>
              <a:gd name="T187" fmla="*/ 303 h 562"/>
              <a:gd name="T188" fmla="+- 0 2156 1292"/>
              <a:gd name="T189" fmla="*/ T188 w 871"/>
              <a:gd name="T190" fmla="+- 0 -132 -222"/>
              <a:gd name="T191" fmla="*/ -132 h 562"/>
              <a:gd name="T192" fmla="+- 0 2160 1292"/>
              <a:gd name="T193" fmla="*/ T192 w 871"/>
              <a:gd name="T194" fmla="+- 0 -141 -222"/>
              <a:gd name="T195" fmla="*/ -141 h 562"/>
              <a:gd name="T196" fmla="+- 0 2162 1292"/>
              <a:gd name="T197" fmla="*/ T196 w 871"/>
              <a:gd name="T198" fmla="+- 0 -156 -222"/>
              <a:gd name="T199" fmla="*/ -156 h 562"/>
              <a:gd name="T200" fmla="+- 0 2162 1292"/>
              <a:gd name="T201" fmla="*/ T200 w 871"/>
              <a:gd name="T202" fmla="+- 0 -160 -222"/>
              <a:gd name="T203" fmla="*/ -160 h 562"/>
              <a:gd name="T204" fmla="+- 0 2161 1292"/>
              <a:gd name="T205" fmla="*/ T204 w 871"/>
              <a:gd name="T206" fmla="+- 0 -169 -222"/>
              <a:gd name="T207" fmla="*/ -169 h 562"/>
              <a:gd name="T208" fmla="+- 0 2155 1292"/>
              <a:gd name="T209" fmla="*/ T208 w 871"/>
              <a:gd name="T210" fmla="+- 0 -176 -222"/>
              <a:gd name="T211" fmla="*/ -176 h 562"/>
              <a:gd name="T212" fmla="+- 0 2144 1292"/>
              <a:gd name="T213" fmla="*/ T212 w 871"/>
              <a:gd name="T214" fmla="+- 0 -182 -222"/>
              <a:gd name="T215" fmla="*/ -182 h 562"/>
              <a:gd name="T216" fmla="+- 0 2128 1292"/>
              <a:gd name="T217" fmla="*/ T216 w 871"/>
              <a:gd name="T218" fmla="+- 0 -188 -222"/>
              <a:gd name="T219" fmla="*/ -188 h 562"/>
              <a:gd name="T220" fmla="+- 0 2049 1292"/>
              <a:gd name="T221" fmla="*/ T220 w 871"/>
              <a:gd name="T222" fmla="+- 0 -216 -222"/>
              <a:gd name="T223" fmla="*/ -216 h 562"/>
              <a:gd name="T224" fmla="+- 0 2039 1292"/>
              <a:gd name="T225" fmla="*/ T224 w 871"/>
              <a:gd name="T226" fmla="+- 0 -218 -222"/>
              <a:gd name="T227" fmla="*/ -218 h 562"/>
              <a:gd name="T228" fmla="+- 0 2026 1292"/>
              <a:gd name="T229" fmla="*/ T228 w 871"/>
              <a:gd name="T230" fmla="+- 0 -222 -222"/>
              <a:gd name="T231" fmla="*/ -222 h 5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71" h="562">
                <a:moveTo>
                  <a:pt x="299" y="0"/>
                </a:moveTo>
                <a:lnTo>
                  <a:pt x="294" y="0"/>
                </a:lnTo>
                <a:lnTo>
                  <a:pt x="287" y="1"/>
                </a:lnTo>
                <a:lnTo>
                  <a:pt x="280" y="6"/>
                </a:lnTo>
                <a:lnTo>
                  <a:pt x="273" y="15"/>
                </a:lnTo>
                <a:lnTo>
                  <a:pt x="265" y="30"/>
                </a:lnTo>
                <a:lnTo>
                  <a:pt x="11" y="506"/>
                </a:lnTo>
                <a:lnTo>
                  <a:pt x="0" y="525"/>
                </a:lnTo>
                <a:lnTo>
                  <a:pt x="0" y="538"/>
                </a:lnTo>
                <a:lnTo>
                  <a:pt x="2" y="549"/>
                </a:lnTo>
                <a:lnTo>
                  <a:pt x="10" y="556"/>
                </a:lnTo>
                <a:lnTo>
                  <a:pt x="23" y="560"/>
                </a:lnTo>
                <a:lnTo>
                  <a:pt x="43" y="561"/>
                </a:lnTo>
                <a:lnTo>
                  <a:pt x="250" y="561"/>
                </a:lnTo>
                <a:lnTo>
                  <a:pt x="267" y="559"/>
                </a:lnTo>
                <a:lnTo>
                  <a:pt x="280" y="553"/>
                </a:lnTo>
                <a:lnTo>
                  <a:pt x="289" y="542"/>
                </a:lnTo>
                <a:lnTo>
                  <a:pt x="297" y="525"/>
                </a:lnTo>
                <a:lnTo>
                  <a:pt x="431" y="90"/>
                </a:lnTo>
                <a:lnTo>
                  <a:pt x="433" y="81"/>
                </a:lnTo>
                <a:lnTo>
                  <a:pt x="435" y="68"/>
                </a:lnTo>
                <a:lnTo>
                  <a:pt x="435" y="62"/>
                </a:lnTo>
                <a:lnTo>
                  <a:pt x="433" y="54"/>
                </a:lnTo>
                <a:lnTo>
                  <a:pt x="428" y="47"/>
                </a:lnTo>
                <a:lnTo>
                  <a:pt x="417" y="41"/>
                </a:lnTo>
                <a:lnTo>
                  <a:pt x="401" y="34"/>
                </a:lnTo>
                <a:lnTo>
                  <a:pt x="322" y="6"/>
                </a:lnTo>
                <a:lnTo>
                  <a:pt x="311" y="4"/>
                </a:lnTo>
                <a:lnTo>
                  <a:pt x="299" y="0"/>
                </a:lnTo>
                <a:close/>
                <a:moveTo>
                  <a:pt x="734" y="0"/>
                </a:moveTo>
                <a:lnTo>
                  <a:pt x="730" y="0"/>
                </a:lnTo>
                <a:lnTo>
                  <a:pt x="721" y="1"/>
                </a:lnTo>
                <a:lnTo>
                  <a:pt x="715" y="6"/>
                </a:lnTo>
                <a:lnTo>
                  <a:pt x="708" y="15"/>
                </a:lnTo>
                <a:lnTo>
                  <a:pt x="700" y="30"/>
                </a:lnTo>
                <a:lnTo>
                  <a:pt x="446" y="506"/>
                </a:lnTo>
                <a:lnTo>
                  <a:pt x="435" y="527"/>
                </a:lnTo>
                <a:lnTo>
                  <a:pt x="435" y="536"/>
                </a:lnTo>
                <a:lnTo>
                  <a:pt x="438" y="548"/>
                </a:lnTo>
                <a:lnTo>
                  <a:pt x="445" y="556"/>
                </a:lnTo>
                <a:lnTo>
                  <a:pt x="459" y="560"/>
                </a:lnTo>
                <a:lnTo>
                  <a:pt x="478" y="561"/>
                </a:lnTo>
                <a:lnTo>
                  <a:pt x="685" y="561"/>
                </a:lnTo>
                <a:lnTo>
                  <a:pt x="702" y="559"/>
                </a:lnTo>
                <a:lnTo>
                  <a:pt x="715" y="553"/>
                </a:lnTo>
                <a:lnTo>
                  <a:pt x="724" y="542"/>
                </a:lnTo>
                <a:lnTo>
                  <a:pt x="732" y="525"/>
                </a:lnTo>
                <a:lnTo>
                  <a:pt x="864" y="90"/>
                </a:lnTo>
                <a:lnTo>
                  <a:pt x="868" y="81"/>
                </a:lnTo>
                <a:lnTo>
                  <a:pt x="870" y="66"/>
                </a:lnTo>
                <a:lnTo>
                  <a:pt x="870" y="62"/>
                </a:lnTo>
                <a:lnTo>
                  <a:pt x="869" y="53"/>
                </a:lnTo>
                <a:lnTo>
                  <a:pt x="863" y="46"/>
                </a:lnTo>
                <a:lnTo>
                  <a:pt x="852" y="40"/>
                </a:lnTo>
                <a:lnTo>
                  <a:pt x="836" y="34"/>
                </a:lnTo>
                <a:lnTo>
                  <a:pt x="757" y="6"/>
                </a:lnTo>
                <a:lnTo>
                  <a:pt x="747" y="4"/>
                </a:lnTo>
                <a:lnTo>
                  <a:pt x="734" y="0"/>
                </a:lnTo>
                <a:close/>
              </a:path>
            </a:pathLst>
          </a:custGeom>
          <a:solidFill>
            <a:srgbClr val="FF8F26">
              <a:alpha val="2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Tekstvak 3">
            <a:extLst>
              <a:ext uri="{FF2B5EF4-FFF2-40B4-BE49-F238E27FC236}">
                <a16:creationId xmlns:a16="http://schemas.microsoft.com/office/drawing/2014/main" id="{A488951C-D771-4CF6-ACCD-5F69586096C4}"/>
              </a:ext>
            </a:extLst>
          </p:cNvPr>
          <p:cNvSpPr txBox="1"/>
          <p:nvPr/>
        </p:nvSpPr>
        <p:spPr>
          <a:xfrm>
            <a:off x="4976039" y="3815428"/>
            <a:ext cx="4011207" cy="900246"/>
          </a:xfrm>
          <a:prstGeom prst="rect">
            <a:avLst/>
          </a:prstGeom>
          <a:noFill/>
        </p:spPr>
        <p:txBody>
          <a:bodyPr wrap="square" rtlCol="0">
            <a:spAutoFit/>
          </a:bodyPr>
          <a:lstStyle/>
          <a:p>
            <a:pPr marL="457200" marR="0" lvl="0" indent="-342900" algn="l"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nl-NL" sz="1050" b="0" i="0" u="none" strike="noStrike" kern="0" cap="none" spc="0" normalizeH="0" baseline="0" noProof="0">
                <a:ln>
                  <a:noFill/>
                </a:ln>
                <a:solidFill>
                  <a:srgbClr val="595959"/>
                </a:solidFill>
                <a:effectLst/>
                <a:uLnTx/>
                <a:uFillTx/>
                <a:latin typeface="Exo 2 Regular" pitchFamily="2" charset="0"/>
                <a:ea typeface="Calibri" panose="020F0502020204030204" pitchFamily="34" charset="0"/>
                <a:cs typeface="Arial"/>
                <a:sym typeface="Arial"/>
              </a:rPr>
              <a:t>Ik ben echt helemaal aan het veranderen als student. Ik</a:t>
            </a:r>
          </a:p>
          <a:p>
            <a:pPr marL="457200" marR="0" lvl="0" indent="-342900" algn="l"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nl-NL" sz="1050" b="0" i="0" u="none" strike="noStrike" kern="0" cap="none" spc="0" normalizeH="0" baseline="0" noProof="0">
                <a:ln>
                  <a:noFill/>
                </a:ln>
                <a:solidFill>
                  <a:srgbClr val="595959"/>
                </a:solidFill>
                <a:effectLst/>
                <a:uLnTx/>
                <a:uFillTx/>
                <a:latin typeface="Exo 2 Regular" pitchFamily="2" charset="0"/>
                <a:ea typeface="Calibri" panose="020F0502020204030204" pitchFamily="34" charset="0"/>
                <a:cs typeface="Arial"/>
                <a:sym typeface="Arial"/>
              </a:rPr>
              <a:t>was nooit zo’n betrokken student en deed altijd gewoon</a:t>
            </a:r>
          </a:p>
          <a:p>
            <a:pPr marL="457200" marR="0" lvl="0" indent="-342900" algn="l"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nl-NL" sz="1050" b="0" i="0" u="none" strike="noStrike" kern="0" cap="none" spc="0" normalizeH="0" baseline="0" noProof="0">
                <a:ln>
                  <a:noFill/>
                </a:ln>
                <a:solidFill>
                  <a:srgbClr val="595959"/>
                </a:solidFill>
                <a:effectLst/>
                <a:uLnTx/>
                <a:uFillTx/>
                <a:latin typeface="Exo 2 Regular" pitchFamily="2" charset="0"/>
                <a:ea typeface="Calibri" panose="020F0502020204030204" pitchFamily="34" charset="0"/>
                <a:cs typeface="Arial"/>
                <a:sym typeface="Arial"/>
              </a:rPr>
              <a:t>net wat er gedaan moest worden en verder niks, maar nu</a:t>
            </a:r>
          </a:p>
          <a:p>
            <a:pPr marL="457200" marR="0" lvl="0" indent="-342900" algn="l"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nl-NL" sz="1050" b="0" i="0" u="none" strike="noStrike" kern="0" cap="none" spc="0" normalizeH="0" baseline="0" noProof="0">
                <a:ln>
                  <a:noFill/>
                </a:ln>
                <a:solidFill>
                  <a:srgbClr val="595959"/>
                </a:solidFill>
                <a:effectLst/>
                <a:uLnTx/>
                <a:uFillTx/>
                <a:latin typeface="Exo 2 Regular" pitchFamily="2" charset="0"/>
                <a:ea typeface="Calibri" panose="020F0502020204030204" pitchFamily="34" charset="0"/>
                <a:cs typeface="Arial"/>
                <a:sym typeface="Arial"/>
              </a:rPr>
              <a:t>heb ik gewoon ook echt een leuke stage en voel ik me wel</a:t>
            </a:r>
          </a:p>
          <a:p>
            <a:pPr marL="457200" marR="0" lvl="0" indent="-342900" algn="l"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nl-NL" sz="1050" b="0" i="0" u="none" strike="noStrike" kern="0" cap="none" spc="0" normalizeH="0" baseline="0" noProof="0">
                <a:ln>
                  <a:noFill/>
                </a:ln>
                <a:solidFill>
                  <a:srgbClr val="595959"/>
                </a:solidFill>
                <a:effectLst/>
                <a:uLnTx/>
                <a:uFillTx/>
                <a:latin typeface="Exo 2 Regular" pitchFamily="2" charset="0"/>
                <a:ea typeface="Calibri" panose="020F0502020204030204" pitchFamily="34" charset="0"/>
                <a:cs typeface="Arial"/>
                <a:sym typeface="Arial"/>
              </a:rPr>
              <a:t>heel erg betrokken. </a:t>
            </a:r>
          </a:p>
        </p:txBody>
      </p:sp>
      <p:sp>
        <p:nvSpPr>
          <p:cNvPr id="22" name="Google Shape;116;p17">
            <a:extLst>
              <a:ext uri="{FF2B5EF4-FFF2-40B4-BE49-F238E27FC236}">
                <a16:creationId xmlns:a16="http://schemas.microsoft.com/office/drawing/2014/main" id="{7177C82D-FEBB-4F24-A94F-F457C80A2016}"/>
              </a:ext>
            </a:extLst>
          </p:cNvPr>
          <p:cNvSpPr txBox="1">
            <a:spLocks/>
          </p:cNvSpPr>
          <p:nvPr/>
        </p:nvSpPr>
        <p:spPr>
          <a:xfrm>
            <a:off x="4959232" y="2178477"/>
            <a:ext cx="3910677" cy="1202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nl-NL" sz="1050">
                <a:latin typeface="Exo 2 Regular" pitchFamily="2" charset="0"/>
                <a:ea typeface="Calibri" panose="020F0502020204030204" pitchFamily="34" charset="0"/>
              </a:rPr>
              <a:t>Je hebt ook echt wat aan elkaar, als ik bijvoorbeeld met een</a:t>
            </a:r>
          </a:p>
          <a:p>
            <a:pPr algn="l"/>
            <a:r>
              <a:rPr lang="nl-NL" sz="1050">
                <a:latin typeface="Exo 2 Regular" pitchFamily="2" charset="0"/>
                <a:ea typeface="Calibri" panose="020F0502020204030204" pitchFamily="34" charset="0"/>
              </a:rPr>
              <a:t>universitaire student spreek is het heel interessant om te</a:t>
            </a:r>
          </a:p>
          <a:p>
            <a:pPr algn="l"/>
            <a:r>
              <a:rPr lang="nl-NL" sz="1050">
                <a:latin typeface="Exo 2 Regular" pitchFamily="2" charset="0"/>
                <a:ea typeface="Calibri" panose="020F0502020204030204" pitchFamily="34" charset="0"/>
              </a:rPr>
              <a:t>horen hoe daar alles gaat en hoe anders dat is, maar het is</a:t>
            </a:r>
          </a:p>
          <a:p>
            <a:pPr algn="l"/>
            <a:r>
              <a:rPr lang="nl-NL" sz="1050">
                <a:latin typeface="Exo 2 Regular" pitchFamily="2" charset="0"/>
                <a:ea typeface="Calibri" panose="020F0502020204030204" pitchFamily="34" charset="0"/>
              </a:rPr>
              <a:t>voor die student ook interessant om te horen hoe het bij</a:t>
            </a:r>
          </a:p>
          <a:p>
            <a:pPr algn="l"/>
            <a:r>
              <a:rPr lang="nl-NL" sz="1050">
                <a:latin typeface="Exo 2 Regular" pitchFamily="2" charset="0"/>
                <a:ea typeface="Calibri" panose="020F0502020204030204" pitchFamily="34" charset="0"/>
              </a:rPr>
              <a:t>ons op het hbo gaat, dat zijn echt leuke en nuttige</a:t>
            </a:r>
          </a:p>
          <a:p>
            <a:pPr algn="l"/>
            <a:r>
              <a:rPr lang="nl-NL" sz="1050">
                <a:latin typeface="Exo 2 Regular" pitchFamily="2" charset="0"/>
                <a:ea typeface="Calibri" panose="020F0502020204030204" pitchFamily="34" charset="0"/>
              </a:rPr>
              <a:t>gesprekken. </a:t>
            </a:r>
          </a:p>
          <a:p>
            <a:pPr algn="l"/>
            <a:r>
              <a:rPr lang="nl-NL" sz="1050">
                <a:latin typeface="Exo 2 Regular" pitchFamily="2" charset="0"/>
                <a:ea typeface="Calibri" panose="020F0502020204030204" pitchFamily="34" charset="0"/>
              </a:rPr>
              <a:t> </a:t>
            </a:r>
          </a:p>
          <a:p>
            <a:pPr algn="l"/>
            <a:endParaRPr lang="nl-NL" sz="1050">
              <a:latin typeface="Exo 2 Regular" pitchFamily="2" charset="0"/>
              <a:ea typeface="Calibri" panose="020F0502020204030204" pitchFamily="34" charset="0"/>
            </a:endParaRPr>
          </a:p>
          <a:p>
            <a:pPr algn="l"/>
            <a:endParaRPr lang="nl-NL" sz="1050">
              <a:latin typeface="Exo 2 Regular" pitchFamily="2" charset="0"/>
              <a:ea typeface="Calibri" panose="020F0502020204030204" pitchFamily="34" charset="0"/>
            </a:endParaRPr>
          </a:p>
          <a:p>
            <a:pPr algn="l"/>
            <a:endParaRPr lang="nl-NL" sz="1050">
              <a:latin typeface="Exo 2 Regular" pitchFamily="2" charset="0"/>
              <a:ea typeface="Calibri" panose="020F0502020204030204" pitchFamily="34" charset="0"/>
            </a:endParaRPr>
          </a:p>
          <a:p>
            <a:pPr algn="l"/>
            <a:r>
              <a:rPr lang="nl-NL" sz="1050">
                <a:latin typeface="Exo 2 Regular" pitchFamily="2" charset="0"/>
                <a:ea typeface="Calibri" panose="020F0502020204030204"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p:nvPr/>
        </p:nvSpPr>
        <p:spPr>
          <a:xfrm>
            <a:off x="5313603" y="1"/>
            <a:ext cx="3830400" cy="5143500"/>
          </a:xfrm>
          <a:prstGeom prst="rect">
            <a:avLst/>
          </a:prstGeom>
          <a:solidFill>
            <a:srgbClr val="0D47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25" name="Google Shape;125;p18"/>
          <p:cNvPicPr preferRelativeResize="0"/>
          <p:nvPr/>
        </p:nvPicPr>
        <p:blipFill>
          <a:blip r:embed="rId3">
            <a:alphaModFix/>
          </a:blip>
          <a:stretch>
            <a:fillRect/>
          </a:stretch>
        </p:blipFill>
        <p:spPr>
          <a:xfrm>
            <a:off x="6111947" y="2221893"/>
            <a:ext cx="3032050" cy="3315176"/>
          </a:xfrm>
          <a:prstGeom prst="rect">
            <a:avLst/>
          </a:prstGeom>
          <a:noFill/>
          <a:ln>
            <a:noFill/>
          </a:ln>
        </p:spPr>
      </p:pic>
      <p:sp>
        <p:nvSpPr>
          <p:cNvPr id="126" name="Google Shape;126;p18"/>
          <p:cNvSpPr txBox="1">
            <a:spLocks noGrp="1"/>
          </p:cNvSpPr>
          <p:nvPr>
            <p:ph type="ctrTitle"/>
          </p:nvPr>
        </p:nvSpPr>
        <p:spPr>
          <a:xfrm>
            <a:off x="5193225" y="641500"/>
            <a:ext cx="2745600" cy="1732800"/>
          </a:xfrm>
          <a:prstGeom prst="rect">
            <a:avLst/>
          </a:prstGeom>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990"/>
              <a:buNone/>
            </a:pPr>
            <a:r>
              <a:rPr lang="nl" sz="3430" b="1">
                <a:solidFill>
                  <a:srgbClr val="0D47BF"/>
                </a:solidFill>
                <a:latin typeface="Exo 2"/>
                <a:ea typeface="Exo 2"/>
                <a:cs typeface="Exo 2"/>
                <a:sym typeface="Exo 2"/>
              </a:rPr>
              <a:t>Leiden de </a:t>
            </a:r>
            <a:endParaRPr sz="3430" b="1">
              <a:solidFill>
                <a:srgbClr val="0D47BF"/>
              </a:solidFill>
              <a:latin typeface="Exo 2"/>
              <a:ea typeface="Exo 2"/>
              <a:cs typeface="Exo 2"/>
              <a:sym typeface="Exo 2"/>
            </a:endParaRPr>
          </a:p>
          <a:p>
            <a:pPr marL="0" lvl="0" indent="0" algn="l" rtl="0">
              <a:lnSpc>
                <a:spcPct val="100000"/>
              </a:lnSpc>
              <a:spcBef>
                <a:spcPts val="0"/>
              </a:spcBef>
              <a:spcAft>
                <a:spcPts val="0"/>
              </a:spcAft>
              <a:buSzPts val="990"/>
              <a:buNone/>
            </a:pPr>
            <a:r>
              <a:rPr lang="nl" sz="3430" b="1">
                <a:solidFill>
                  <a:srgbClr val="0D47BF"/>
                </a:solidFill>
                <a:latin typeface="Exo 2"/>
                <a:ea typeface="Exo 2"/>
                <a:cs typeface="Exo 2"/>
                <a:sym typeface="Exo 2"/>
              </a:rPr>
              <a:t>kennisstad</a:t>
            </a:r>
            <a:endParaRPr sz="3430" b="1">
              <a:solidFill>
                <a:srgbClr val="0D47BF"/>
              </a:solidFill>
              <a:latin typeface="Exo 2"/>
              <a:ea typeface="Exo 2"/>
              <a:cs typeface="Exo 2"/>
              <a:sym typeface="Exo 2"/>
            </a:endParaRPr>
          </a:p>
        </p:txBody>
      </p:sp>
      <p:pic>
        <p:nvPicPr>
          <p:cNvPr id="127" name="Google Shape;127;p18"/>
          <p:cNvPicPr preferRelativeResize="0"/>
          <p:nvPr/>
        </p:nvPicPr>
        <p:blipFill>
          <a:blip r:embed="rId4"/>
          <a:srcRect l="16971" r="16971"/>
          <a:stretch/>
        </p:blipFill>
        <p:spPr>
          <a:xfrm>
            <a:off x="4347569" y="740517"/>
            <a:ext cx="3727500" cy="4232100"/>
          </a:xfrm>
          <a:prstGeom prst="roundRect">
            <a:avLst>
              <a:gd name="adj" fmla="val 16667"/>
            </a:avLst>
          </a:prstGeom>
          <a:noFill/>
          <a:ln>
            <a:noFill/>
          </a:ln>
          <a:effectLst>
            <a:outerShdw blurRad="342900" dist="209550" dir="6000000" algn="bl" rotWithShape="0">
              <a:srgbClr val="000000">
                <a:alpha val="50000"/>
              </a:srgbClr>
            </a:outerShdw>
          </a:effectLst>
        </p:spPr>
      </p:pic>
      <p:pic>
        <p:nvPicPr>
          <p:cNvPr id="128" name="Google Shape;128;p18"/>
          <p:cNvPicPr preferRelativeResize="0"/>
          <p:nvPr/>
        </p:nvPicPr>
        <p:blipFill>
          <a:blip r:embed="rId5">
            <a:alphaModFix/>
          </a:blip>
          <a:stretch>
            <a:fillRect/>
          </a:stretch>
        </p:blipFill>
        <p:spPr>
          <a:xfrm rot="5400000" flipH="1">
            <a:off x="7325635" y="-930491"/>
            <a:ext cx="1739625" cy="3181276"/>
          </a:xfrm>
          <a:prstGeom prst="rect">
            <a:avLst/>
          </a:prstGeom>
          <a:noFill/>
          <a:ln>
            <a:noFill/>
          </a:ln>
        </p:spPr>
      </p:pic>
      <p:sp>
        <p:nvSpPr>
          <p:cNvPr id="129" name="Google Shape;129;p18"/>
          <p:cNvSpPr txBox="1">
            <a:spLocks noGrp="1"/>
          </p:cNvSpPr>
          <p:nvPr>
            <p:ph type="ctrTitle"/>
          </p:nvPr>
        </p:nvSpPr>
        <p:spPr>
          <a:xfrm>
            <a:off x="670785" y="1045029"/>
            <a:ext cx="3594348" cy="1025495"/>
          </a:xfrm>
          <a:prstGeom prst="rect">
            <a:avLst/>
          </a:prstGeom>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ts val="990"/>
              <a:buNone/>
            </a:pPr>
            <a:r>
              <a:rPr lang="nl-NL" sz="3430" b="1">
                <a:solidFill>
                  <a:srgbClr val="0D47BF"/>
                </a:solidFill>
                <a:latin typeface="Exo 2"/>
                <a:ea typeface="Exo 2"/>
                <a:cs typeface="Exo 2"/>
                <a:sym typeface="Exo 2"/>
              </a:rPr>
              <a:t>Adviespunt Belastingaangifte</a:t>
            </a:r>
            <a:endParaRPr sz="3430" b="1">
              <a:solidFill>
                <a:srgbClr val="0D47BF"/>
              </a:solidFill>
              <a:latin typeface="Exo 2"/>
              <a:ea typeface="Exo 2"/>
              <a:cs typeface="Exo 2"/>
              <a:sym typeface="Exo 2"/>
            </a:endParaRPr>
          </a:p>
        </p:txBody>
      </p:sp>
      <p:sp>
        <p:nvSpPr>
          <p:cNvPr id="130" name="Google Shape;130;p18"/>
          <p:cNvSpPr txBox="1">
            <a:spLocks noGrp="1"/>
          </p:cNvSpPr>
          <p:nvPr>
            <p:ph type="subTitle" idx="1"/>
          </p:nvPr>
        </p:nvSpPr>
        <p:spPr>
          <a:xfrm>
            <a:off x="682875" y="2024921"/>
            <a:ext cx="3444988" cy="1107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1600">
                <a:solidFill>
                  <a:srgbClr val="0099FF"/>
                </a:solidFill>
                <a:latin typeface="Exo 2 Regular"/>
                <a:ea typeface="Exo 2 Regular"/>
                <a:cs typeface="Exo 2 Regular"/>
                <a:sym typeface="Exo 2 Regular"/>
              </a:rPr>
              <a:t>Isa de Haan - </a:t>
            </a:r>
            <a:r>
              <a:rPr lang="nl-NL" sz="1600">
                <a:solidFill>
                  <a:srgbClr val="0099FF"/>
                </a:solidFill>
                <a:latin typeface="Exo 2 Regular"/>
                <a:ea typeface="Exo 2 Regular"/>
                <a:cs typeface="Exo 2 Regular"/>
                <a:sym typeface="Exo 2 Regular"/>
              </a:rPr>
              <a:t>tweedejaarsstudent Sociaal Juridische Dienstverlening</a:t>
            </a:r>
            <a:r>
              <a:rPr lang="nl" sz="1600">
                <a:solidFill>
                  <a:srgbClr val="0099FF"/>
                </a:solidFill>
                <a:latin typeface="Exo 2 Regular"/>
                <a:ea typeface="Exo 2 Regular"/>
                <a:cs typeface="Exo 2 Regular"/>
                <a:sym typeface="Exo 2 Regular"/>
              </a:rPr>
              <a:t> </a:t>
            </a:r>
            <a:endParaRPr sz="1600">
              <a:solidFill>
                <a:srgbClr val="0099FF"/>
              </a:solidFill>
              <a:latin typeface="Exo 2 Regular"/>
              <a:ea typeface="Exo 2 Regular"/>
              <a:cs typeface="Exo 2 Regular"/>
              <a:sym typeface="Exo 2 Regular"/>
            </a:endParaRPr>
          </a:p>
        </p:txBody>
      </p:sp>
      <p:sp>
        <p:nvSpPr>
          <p:cNvPr id="131" name="Google Shape;131;p18"/>
          <p:cNvSpPr txBox="1">
            <a:spLocks noGrp="1"/>
          </p:cNvSpPr>
          <p:nvPr>
            <p:ph type="subTitle" idx="1"/>
          </p:nvPr>
        </p:nvSpPr>
        <p:spPr>
          <a:xfrm>
            <a:off x="705264" y="2788095"/>
            <a:ext cx="3032100" cy="14757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nl-NL" sz="1050">
                <a:latin typeface="Exo 2 Regular"/>
                <a:ea typeface="Exo 2 Regular"/>
                <a:cs typeface="Exo 2 Regular"/>
                <a:sym typeface="Exo 2 Regular"/>
              </a:rPr>
              <a:t>Ik heb het werken als front office medewerker in buurthuis Morschwijck als zeer leerzaam ervaren. Het was confronterend maar ook erg ‘nodig’ om te zien wat voor problematiek er speelt. Ook was het leuk om mijn reeds opgedane kennis uit de opleiding, toe te passen in de praktijk</a:t>
            </a:r>
          </a:p>
        </p:txBody>
      </p:sp>
      <p:sp>
        <p:nvSpPr>
          <p:cNvPr id="10" name="AutoShape 2">
            <a:extLst>
              <a:ext uri="{FF2B5EF4-FFF2-40B4-BE49-F238E27FC236}">
                <a16:creationId xmlns:a16="http://schemas.microsoft.com/office/drawing/2014/main" id="{04866DA9-BD4A-49E5-BEB7-2E095A099F0C}"/>
              </a:ext>
            </a:extLst>
          </p:cNvPr>
          <p:cNvSpPr>
            <a:spLocks/>
          </p:cNvSpPr>
          <p:nvPr/>
        </p:nvSpPr>
        <p:spPr bwMode="auto">
          <a:xfrm rot="21305081">
            <a:off x="577861" y="2801180"/>
            <a:ext cx="389320" cy="247028"/>
          </a:xfrm>
          <a:custGeom>
            <a:avLst/>
            <a:gdLst>
              <a:gd name="T0" fmla="+- 0 1591 1292"/>
              <a:gd name="T1" fmla="*/ T0 w 871"/>
              <a:gd name="T2" fmla="+- 0 -222 -222"/>
              <a:gd name="T3" fmla="*/ -222 h 562"/>
              <a:gd name="T4" fmla="+- 0 1586 1292"/>
              <a:gd name="T5" fmla="*/ T4 w 871"/>
              <a:gd name="T6" fmla="+- 0 -222 -222"/>
              <a:gd name="T7" fmla="*/ -222 h 562"/>
              <a:gd name="T8" fmla="+- 0 1579 1292"/>
              <a:gd name="T9" fmla="*/ T8 w 871"/>
              <a:gd name="T10" fmla="+- 0 -221 -222"/>
              <a:gd name="T11" fmla="*/ -221 h 562"/>
              <a:gd name="T12" fmla="+- 0 1572 1292"/>
              <a:gd name="T13" fmla="*/ T12 w 871"/>
              <a:gd name="T14" fmla="+- 0 -216 -222"/>
              <a:gd name="T15" fmla="*/ -216 h 562"/>
              <a:gd name="T16" fmla="+- 0 1565 1292"/>
              <a:gd name="T17" fmla="*/ T16 w 871"/>
              <a:gd name="T18" fmla="+- 0 -207 -222"/>
              <a:gd name="T19" fmla="*/ -207 h 562"/>
              <a:gd name="T20" fmla="+- 0 1557 1292"/>
              <a:gd name="T21" fmla="*/ T20 w 871"/>
              <a:gd name="T22" fmla="+- 0 -192 -222"/>
              <a:gd name="T23" fmla="*/ -192 h 562"/>
              <a:gd name="T24" fmla="+- 0 1303 1292"/>
              <a:gd name="T25" fmla="*/ T24 w 871"/>
              <a:gd name="T26" fmla="+- 0 284 -222"/>
              <a:gd name="T27" fmla="*/ 284 h 562"/>
              <a:gd name="T28" fmla="+- 0 1292 1292"/>
              <a:gd name="T29" fmla="*/ T28 w 871"/>
              <a:gd name="T30" fmla="+- 0 303 -222"/>
              <a:gd name="T31" fmla="*/ 303 h 562"/>
              <a:gd name="T32" fmla="+- 0 1292 1292"/>
              <a:gd name="T33" fmla="*/ T32 w 871"/>
              <a:gd name="T34" fmla="+- 0 316 -222"/>
              <a:gd name="T35" fmla="*/ 316 h 562"/>
              <a:gd name="T36" fmla="+- 0 1294 1292"/>
              <a:gd name="T37" fmla="*/ T36 w 871"/>
              <a:gd name="T38" fmla="+- 0 327 -222"/>
              <a:gd name="T39" fmla="*/ 327 h 562"/>
              <a:gd name="T40" fmla="+- 0 1302 1292"/>
              <a:gd name="T41" fmla="*/ T40 w 871"/>
              <a:gd name="T42" fmla="+- 0 334 -222"/>
              <a:gd name="T43" fmla="*/ 334 h 562"/>
              <a:gd name="T44" fmla="+- 0 1315 1292"/>
              <a:gd name="T45" fmla="*/ T44 w 871"/>
              <a:gd name="T46" fmla="+- 0 338 -222"/>
              <a:gd name="T47" fmla="*/ 338 h 562"/>
              <a:gd name="T48" fmla="+- 0 1335 1292"/>
              <a:gd name="T49" fmla="*/ T48 w 871"/>
              <a:gd name="T50" fmla="+- 0 339 -222"/>
              <a:gd name="T51" fmla="*/ 339 h 562"/>
              <a:gd name="T52" fmla="+- 0 1542 1292"/>
              <a:gd name="T53" fmla="*/ T52 w 871"/>
              <a:gd name="T54" fmla="+- 0 339 -222"/>
              <a:gd name="T55" fmla="*/ 339 h 562"/>
              <a:gd name="T56" fmla="+- 0 1559 1292"/>
              <a:gd name="T57" fmla="*/ T56 w 871"/>
              <a:gd name="T58" fmla="+- 0 337 -222"/>
              <a:gd name="T59" fmla="*/ 337 h 562"/>
              <a:gd name="T60" fmla="+- 0 1572 1292"/>
              <a:gd name="T61" fmla="*/ T60 w 871"/>
              <a:gd name="T62" fmla="+- 0 331 -222"/>
              <a:gd name="T63" fmla="*/ 331 h 562"/>
              <a:gd name="T64" fmla="+- 0 1581 1292"/>
              <a:gd name="T65" fmla="*/ T64 w 871"/>
              <a:gd name="T66" fmla="+- 0 320 -222"/>
              <a:gd name="T67" fmla="*/ 320 h 562"/>
              <a:gd name="T68" fmla="+- 0 1589 1292"/>
              <a:gd name="T69" fmla="*/ T68 w 871"/>
              <a:gd name="T70" fmla="+- 0 303 -222"/>
              <a:gd name="T71" fmla="*/ 303 h 562"/>
              <a:gd name="T72" fmla="+- 0 1723 1292"/>
              <a:gd name="T73" fmla="*/ T72 w 871"/>
              <a:gd name="T74" fmla="+- 0 -132 -222"/>
              <a:gd name="T75" fmla="*/ -132 h 562"/>
              <a:gd name="T76" fmla="+- 0 1725 1292"/>
              <a:gd name="T77" fmla="*/ T76 w 871"/>
              <a:gd name="T78" fmla="+- 0 -141 -222"/>
              <a:gd name="T79" fmla="*/ -141 h 562"/>
              <a:gd name="T80" fmla="+- 0 1727 1292"/>
              <a:gd name="T81" fmla="*/ T80 w 871"/>
              <a:gd name="T82" fmla="+- 0 -154 -222"/>
              <a:gd name="T83" fmla="*/ -154 h 562"/>
              <a:gd name="T84" fmla="+- 0 1727 1292"/>
              <a:gd name="T85" fmla="*/ T84 w 871"/>
              <a:gd name="T86" fmla="+- 0 -160 -222"/>
              <a:gd name="T87" fmla="*/ -160 h 562"/>
              <a:gd name="T88" fmla="+- 0 1725 1292"/>
              <a:gd name="T89" fmla="*/ T88 w 871"/>
              <a:gd name="T90" fmla="+- 0 -168 -222"/>
              <a:gd name="T91" fmla="*/ -168 h 562"/>
              <a:gd name="T92" fmla="+- 0 1720 1292"/>
              <a:gd name="T93" fmla="*/ T92 w 871"/>
              <a:gd name="T94" fmla="+- 0 -175 -222"/>
              <a:gd name="T95" fmla="*/ -175 h 562"/>
              <a:gd name="T96" fmla="+- 0 1709 1292"/>
              <a:gd name="T97" fmla="*/ T96 w 871"/>
              <a:gd name="T98" fmla="+- 0 -181 -222"/>
              <a:gd name="T99" fmla="*/ -181 h 562"/>
              <a:gd name="T100" fmla="+- 0 1693 1292"/>
              <a:gd name="T101" fmla="*/ T100 w 871"/>
              <a:gd name="T102" fmla="+- 0 -188 -222"/>
              <a:gd name="T103" fmla="*/ -188 h 562"/>
              <a:gd name="T104" fmla="+- 0 1614 1292"/>
              <a:gd name="T105" fmla="*/ T104 w 871"/>
              <a:gd name="T106" fmla="+- 0 -216 -222"/>
              <a:gd name="T107" fmla="*/ -216 h 562"/>
              <a:gd name="T108" fmla="+- 0 1603 1292"/>
              <a:gd name="T109" fmla="*/ T108 w 871"/>
              <a:gd name="T110" fmla="+- 0 -218 -222"/>
              <a:gd name="T111" fmla="*/ -218 h 562"/>
              <a:gd name="T112" fmla="+- 0 1591 1292"/>
              <a:gd name="T113" fmla="*/ T112 w 871"/>
              <a:gd name="T114" fmla="+- 0 -222 -222"/>
              <a:gd name="T115" fmla="*/ -222 h 562"/>
              <a:gd name="T116" fmla="+- 0 2026 1292"/>
              <a:gd name="T117" fmla="*/ T116 w 871"/>
              <a:gd name="T118" fmla="+- 0 -222 -222"/>
              <a:gd name="T119" fmla="*/ -222 h 562"/>
              <a:gd name="T120" fmla="+- 0 2022 1292"/>
              <a:gd name="T121" fmla="*/ T120 w 871"/>
              <a:gd name="T122" fmla="+- 0 -222 -222"/>
              <a:gd name="T123" fmla="*/ -222 h 562"/>
              <a:gd name="T124" fmla="+- 0 2013 1292"/>
              <a:gd name="T125" fmla="*/ T124 w 871"/>
              <a:gd name="T126" fmla="+- 0 -221 -222"/>
              <a:gd name="T127" fmla="*/ -221 h 562"/>
              <a:gd name="T128" fmla="+- 0 2007 1292"/>
              <a:gd name="T129" fmla="*/ T128 w 871"/>
              <a:gd name="T130" fmla="+- 0 -216 -222"/>
              <a:gd name="T131" fmla="*/ -216 h 562"/>
              <a:gd name="T132" fmla="+- 0 2000 1292"/>
              <a:gd name="T133" fmla="*/ T132 w 871"/>
              <a:gd name="T134" fmla="+- 0 -207 -222"/>
              <a:gd name="T135" fmla="*/ -207 h 562"/>
              <a:gd name="T136" fmla="+- 0 1992 1292"/>
              <a:gd name="T137" fmla="*/ T136 w 871"/>
              <a:gd name="T138" fmla="+- 0 -192 -222"/>
              <a:gd name="T139" fmla="*/ -192 h 562"/>
              <a:gd name="T140" fmla="+- 0 1738 1292"/>
              <a:gd name="T141" fmla="*/ T140 w 871"/>
              <a:gd name="T142" fmla="+- 0 284 -222"/>
              <a:gd name="T143" fmla="*/ 284 h 562"/>
              <a:gd name="T144" fmla="+- 0 1727 1292"/>
              <a:gd name="T145" fmla="*/ T144 w 871"/>
              <a:gd name="T146" fmla="+- 0 305 -222"/>
              <a:gd name="T147" fmla="*/ 305 h 562"/>
              <a:gd name="T148" fmla="+- 0 1727 1292"/>
              <a:gd name="T149" fmla="*/ T148 w 871"/>
              <a:gd name="T150" fmla="+- 0 314 -222"/>
              <a:gd name="T151" fmla="*/ 314 h 562"/>
              <a:gd name="T152" fmla="+- 0 1730 1292"/>
              <a:gd name="T153" fmla="*/ T152 w 871"/>
              <a:gd name="T154" fmla="+- 0 326 -222"/>
              <a:gd name="T155" fmla="*/ 326 h 562"/>
              <a:gd name="T156" fmla="+- 0 1737 1292"/>
              <a:gd name="T157" fmla="*/ T156 w 871"/>
              <a:gd name="T158" fmla="+- 0 334 -222"/>
              <a:gd name="T159" fmla="*/ 334 h 562"/>
              <a:gd name="T160" fmla="+- 0 1751 1292"/>
              <a:gd name="T161" fmla="*/ T160 w 871"/>
              <a:gd name="T162" fmla="+- 0 338 -222"/>
              <a:gd name="T163" fmla="*/ 338 h 562"/>
              <a:gd name="T164" fmla="+- 0 1770 1292"/>
              <a:gd name="T165" fmla="*/ T164 w 871"/>
              <a:gd name="T166" fmla="+- 0 339 -222"/>
              <a:gd name="T167" fmla="*/ 339 h 562"/>
              <a:gd name="T168" fmla="+- 0 1977 1292"/>
              <a:gd name="T169" fmla="*/ T168 w 871"/>
              <a:gd name="T170" fmla="+- 0 339 -222"/>
              <a:gd name="T171" fmla="*/ 339 h 562"/>
              <a:gd name="T172" fmla="+- 0 1994 1292"/>
              <a:gd name="T173" fmla="*/ T172 w 871"/>
              <a:gd name="T174" fmla="+- 0 337 -222"/>
              <a:gd name="T175" fmla="*/ 337 h 562"/>
              <a:gd name="T176" fmla="+- 0 2007 1292"/>
              <a:gd name="T177" fmla="*/ T176 w 871"/>
              <a:gd name="T178" fmla="+- 0 331 -222"/>
              <a:gd name="T179" fmla="*/ 331 h 562"/>
              <a:gd name="T180" fmla="+- 0 2016 1292"/>
              <a:gd name="T181" fmla="*/ T180 w 871"/>
              <a:gd name="T182" fmla="+- 0 320 -222"/>
              <a:gd name="T183" fmla="*/ 320 h 562"/>
              <a:gd name="T184" fmla="+- 0 2024 1292"/>
              <a:gd name="T185" fmla="*/ T184 w 871"/>
              <a:gd name="T186" fmla="+- 0 303 -222"/>
              <a:gd name="T187" fmla="*/ 303 h 562"/>
              <a:gd name="T188" fmla="+- 0 2156 1292"/>
              <a:gd name="T189" fmla="*/ T188 w 871"/>
              <a:gd name="T190" fmla="+- 0 -132 -222"/>
              <a:gd name="T191" fmla="*/ -132 h 562"/>
              <a:gd name="T192" fmla="+- 0 2160 1292"/>
              <a:gd name="T193" fmla="*/ T192 w 871"/>
              <a:gd name="T194" fmla="+- 0 -141 -222"/>
              <a:gd name="T195" fmla="*/ -141 h 562"/>
              <a:gd name="T196" fmla="+- 0 2162 1292"/>
              <a:gd name="T197" fmla="*/ T196 w 871"/>
              <a:gd name="T198" fmla="+- 0 -156 -222"/>
              <a:gd name="T199" fmla="*/ -156 h 562"/>
              <a:gd name="T200" fmla="+- 0 2162 1292"/>
              <a:gd name="T201" fmla="*/ T200 w 871"/>
              <a:gd name="T202" fmla="+- 0 -160 -222"/>
              <a:gd name="T203" fmla="*/ -160 h 562"/>
              <a:gd name="T204" fmla="+- 0 2161 1292"/>
              <a:gd name="T205" fmla="*/ T204 w 871"/>
              <a:gd name="T206" fmla="+- 0 -169 -222"/>
              <a:gd name="T207" fmla="*/ -169 h 562"/>
              <a:gd name="T208" fmla="+- 0 2155 1292"/>
              <a:gd name="T209" fmla="*/ T208 w 871"/>
              <a:gd name="T210" fmla="+- 0 -176 -222"/>
              <a:gd name="T211" fmla="*/ -176 h 562"/>
              <a:gd name="T212" fmla="+- 0 2144 1292"/>
              <a:gd name="T213" fmla="*/ T212 w 871"/>
              <a:gd name="T214" fmla="+- 0 -182 -222"/>
              <a:gd name="T215" fmla="*/ -182 h 562"/>
              <a:gd name="T216" fmla="+- 0 2128 1292"/>
              <a:gd name="T217" fmla="*/ T216 w 871"/>
              <a:gd name="T218" fmla="+- 0 -188 -222"/>
              <a:gd name="T219" fmla="*/ -188 h 562"/>
              <a:gd name="T220" fmla="+- 0 2049 1292"/>
              <a:gd name="T221" fmla="*/ T220 w 871"/>
              <a:gd name="T222" fmla="+- 0 -216 -222"/>
              <a:gd name="T223" fmla="*/ -216 h 562"/>
              <a:gd name="T224" fmla="+- 0 2039 1292"/>
              <a:gd name="T225" fmla="*/ T224 w 871"/>
              <a:gd name="T226" fmla="+- 0 -218 -222"/>
              <a:gd name="T227" fmla="*/ -218 h 562"/>
              <a:gd name="T228" fmla="+- 0 2026 1292"/>
              <a:gd name="T229" fmla="*/ T228 w 871"/>
              <a:gd name="T230" fmla="+- 0 -222 -222"/>
              <a:gd name="T231" fmla="*/ -222 h 5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71" h="562">
                <a:moveTo>
                  <a:pt x="299" y="0"/>
                </a:moveTo>
                <a:lnTo>
                  <a:pt x="294" y="0"/>
                </a:lnTo>
                <a:lnTo>
                  <a:pt x="287" y="1"/>
                </a:lnTo>
                <a:lnTo>
                  <a:pt x="280" y="6"/>
                </a:lnTo>
                <a:lnTo>
                  <a:pt x="273" y="15"/>
                </a:lnTo>
                <a:lnTo>
                  <a:pt x="265" y="30"/>
                </a:lnTo>
                <a:lnTo>
                  <a:pt x="11" y="506"/>
                </a:lnTo>
                <a:lnTo>
                  <a:pt x="0" y="525"/>
                </a:lnTo>
                <a:lnTo>
                  <a:pt x="0" y="538"/>
                </a:lnTo>
                <a:lnTo>
                  <a:pt x="2" y="549"/>
                </a:lnTo>
                <a:lnTo>
                  <a:pt x="10" y="556"/>
                </a:lnTo>
                <a:lnTo>
                  <a:pt x="23" y="560"/>
                </a:lnTo>
                <a:lnTo>
                  <a:pt x="43" y="561"/>
                </a:lnTo>
                <a:lnTo>
                  <a:pt x="250" y="561"/>
                </a:lnTo>
                <a:lnTo>
                  <a:pt x="267" y="559"/>
                </a:lnTo>
                <a:lnTo>
                  <a:pt x="280" y="553"/>
                </a:lnTo>
                <a:lnTo>
                  <a:pt x="289" y="542"/>
                </a:lnTo>
                <a:lnTo>
                  <a:pt x="297" y="525"/>
                </a:lnTo>
                <a:lnTo>
                  <a:pt x="431" y="90"/>
                </a:lnTo>
                <a:lnTo>
                  <a:pt x="433" y="81"/>
                </a:lnTo>
                <a:lnTo>
                  <a:pt x="435" y="68"/>
                </a:lnTo>
                <a:lnTo>
                  <a:pt x="435" y="62"/>
                </a:lnTo>
                <a:lnTo>
                  <a:pt x="433" y="54"/>
                </a:lnTo>
                <a:lnTo>
                  <a:pt x="428" y="47"/>
                </a:lnTo>
                <a:lnTo>
                  <a:pt x="417" y="41"/>
                </a:lnTo>
                <a:lnTo>
                  <a:pt x="401" y="34"/>
                </a:lnTo>
                <a:lnTo>
                  <a:pt x="322" y="6"/>
                </a:lnTo>
                <a:lnTo>
                  <a:pt x="311" y="4"/>
                </a:lnTo>
                <a:lnTo>
                  <a:pt x="299" y="0"/>
                </a:lnTo>
                <a:close/>
                <a:moveTo>
                  <a:pt x="734" y="0"/>
                </a:moveTo>
                <a:lnTo>
                  <a:pt x="730" y="0"/>
                </a:lnTo>
                <a:lnTo>
                  <a:pt x="721" y="1"/>
                </a:lnTo>
                <a:lnTo>
                  <a:pt x="715" y="6"/>
                </a:lnTo>
                <a:lnTo>
                  <a:pt x="708" y="15"/>
                </a:lnTo>
                <a:lnTo>
                  <a:pt x="700" y="30"/>
                </a:lnTo>
                <a:lnTo>
                  <a:pt x="446" y="506"/>
                </a:lnTo>
                <a:lnTo>
                  <a:pt x="435" y="527"/>
                </a:lnTo>
                <a:lnTo>
                  <a:pt x="435" y="536"/>
                </a:lnTo>
                <a:lnTo>
                  <a:pt x="438" y="548"/>
                </a:lnTo>
                <a:lnTo>
                  <a:pt x="445" y="556"/>
                </a:lnTo>
                <a:lnTo>
                  <a:pt x="459" y="560"/>
                </a:lnTo>
                <a:lnTo>
                  <a:pt x="478" y="561"/>
                </a:lnTo>
                <a:lnTo>
                  <a:pt x="685" y="561"/>
                </a:lnTo>
                <a:lnTo>
                  <a:pt x="702" y="559"/>
                </a:lnTo>
                <a:lnTo>
                  <a:pt x="715" y="553"/>
                </a:lnTo>
                <a:lnTo>
                  <a:pt x="724" y="542"/>
                </a:lnTo>
                <a:lnTo>
                  <a:pt x="732" y="525"/>
                </a:lnTo>
                <a:lnTo>
                  <a:pt x="864" y="90"/>
                </a:lnTo>
                <a:lnTo>
                  <a:pt x="868" y="81"/>
                </a:lnTo>
                <a:lnTo>
                  <a:pt x="870" y="66"/>
                </a:lnTo>
                <a:lnTo>
                  <a:pt x="870" y="62"/>
                </a:lnTo>
                <a:lnTo>
                  <a:pt x="869" y="53"/>
                </a:lnTo>
                <a:lnTo>
                  <a:pt x="863" y="46"/>
                </a:lnTo>
                <a:lnTo>
                  <a:pt x="852" y="40"/>
                </a:lnTo>
                <a:lnTo>
                  <a:pt x="836" y="34"/>
                </a:lnTo>
                <a:lnTo>
                  <a:pt x="757" y="6"/>
                </a:lnTo>
                <a:lnTo>
                  <a:pt x="747" y="4"/>
                </a:lnTo>
                <a:lnTo>
                  <a:pt x="734" y="0"/>
                </a:lnTo>
                <a:close/>
              </a:path>
            </a:pathLst>
          </a:custGeom>
          <a:solidFill>
            <a:srgbClr val="FF8F26">
              <a:alpha val="2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AutoShape 2">
            <a:extLst>
              <a:ext uri="{FF2B5EF4-FFF2-40B4-BE49-F238E27FC236}">
                <a16:creationId xmlns:a16="http://schemas.microsoft.com/office/drawing/2014/main" id="{9BD82194-F7E7-443F-ABB0-22F2C7A8870F}"/>
              </a:ext>
            </a:extLst>
          </p:cNvPr>
          <p:cNvSpPr>
            <a:spLocks/>
          </p:cNvSpPr>
          <p:nvPr/>
        </p:nvSpPr>
        <p:spPr bwMode="auto">
          <a:xfrm rot="10960538">
            <a:off x="1769838" y="4323066"/>
            <a:ext cx="389320" cy="247028"/>
          </a:xfrm>
          <a:custGeom>
            <a:avLst/>
            <a:gdLst>
              <a:gd name="T0" fmla="+- 0 1591 1292"/>
              <a:gd name="T1" fmla="*/ T0 w 871"/>
              <a:gd name="T2" fmla="+- 0 -222 -222"/>
              <a:gd name="T3" fmla="*/ -222 h 562"/>
              <a:gd name="T4" fmla="+- 0 1586 1292"/>
              <a:gd name="T5" fmla="*/ T4 w 871"/>
              <a:gd name="T6" fmla="+- 0 -222 -222"/>
              <a:gd name="T7" fmla="*/ -222 h 562"/>
              <a:gd name="T8" fmla="+- 0 1579 1292"/>
              <a:gd name="T9" fmla="*/ T8 w 871"/>
              <a:gd name="T10" fmla="+- 0 -221 -222"/>
              <a:gd name="T11" fmla="*/ -221 h 562"/>
              <a:gd name="T12" fmla="+- 0 1572 1292"/>
              <a:gd name="T13" fmla="*/ T12 w 871"/>
              <a:gd name="T14" fmla="+- 0 -216 -222"/>
              <a:gd name="T15" fmla="*/ -216 h 562"/>
              <a:gd name="T16" fmla="+- 0 1565 1292"/>
              <a:gd name="T17" fmla="*/ T16 w 871"/>
              <a:gd name="T18" fmla="+- 0 -207 -222"/>
              <a:gd name="T19" fmla="*/ -207 h 562"/>
              <a:gd name="T20" fmla="+- 0 1557 1292"/>
              <a:gd name="T21" fmla="*/ T20 w 871"/>
              <a:gd name="T22" fmla="+- 0 -192 -222"/>
              <a:gd name="T23" fmla="*/ -192 h 562"/>
              <a:gd name="T24" fmla="+- 0 1303 1292"/>
              <a:gd name="T25" fmla="*/ T24 w 871"/>
              <a:gd name="T26" fmla="+- 0 284 -222"/>
              <a:gd name="T27" fmla="*/ 284 h 562"/>
              <a:gd name="T28" fmla="+- 0 1292 1292"/>
              <a:gd name="T29" fmla="*/ T28 w 871"/>
              <a:gd name="T30" fmla="+- 0 303 -222"/>
              <a:gd name="T31" fmla="*/ 303 h 562"/>
              <a:gd name="T32" fmla="+- 0 1292 1292"/>
              <a:gd name="T33" fmla="*/ T32 w 871"/>
              <a:gd name="T34" fmla="+- 0 316 -222"/>
              <a:gd name="T35" fmla="*/ 316 h 562"/>
              <a:gd name="T36" fmla="+- 0 1294 1292"/>
              <a:gd name="T37" fmla="*/ T36 w 871"/>
              <a:gd name="T38" fmla="+- 0 327 -222"/>
              <a:gd name="T39" fmla="*/ 327 h 562"/>
              <a:gd name="T40" fmla="+- 0 1302 1292"/>
              <a:gd name="T41" fmla="*/ T40 w 871"/>
              <a:gd name="T42" fmla="+- 0 334 -222"/>
              <a:gd name="T43" fmla="*/ 334 h 562"/>
              <a:gd name="T44" fmla="+- 0 1315 1292"/>
              <a:gd name="T45" fmla="*/ T44 w 871"/>
              <a:gd name="T46" fmla="+- 0 338 -222"/>
              <a:gd name="T47" fmla="*/ 338 h 562"/>
              <a:gd name="T48" fmla="+- 0 1335 1292"/>
              <a:gd name="T49" fmla="*/ T48 w 871"/>
              <a:gd name="T50" fmla="+- 0 339 -222"/>
              <a:gd name="T51" fmla="*/ 339 h 562"/>
              <a:gd name="T52" fmla="+- 0 1542 1292"/>
              <a:gd name="T53" fmla="*/ T52 w 871"/>
              <a:gd name="T54" fmla="+- 0 339 -222"/>
              <a:gd name="T55" fmla="*/ 339 h 562"/>
              <a:gd name="T56" fmla="+- 0 1559 1292"/>
              <a:gd name="T57" fmla="*/ T56 w 871"/>
              <a:gd name="T58" fmla="+- 0 337 -222"/>
              <a:gd name="T59" fmla="*/ 337 h 562"/>
              <a:gd name="T60" fmla="+- 0 1572 1292"/>
              <a:gd name="T61" fmla="*/ T60 w 871"/>
              <a:gd name="T62" fmla="+- 0 331 -222"/>
              <a:gd name="T63" fmla="*/ 331 h 562"/>
              <a:gd name="T64" fmla="+- 0 1581 1292"/>
              <a:gd name="T65" fmla="*/ T64 w 871"/>
              <a:gd name="T66" fmla="+- 0 320 -222"/>
              <a:gd name="T67" fmla="*/ 320 h 562"/>
              <a:gd name="T68" fmla="+- 0 1589 1292"/>
              <a:gd name="T69" fmla="*/ T68 w 871"/>
              <a:gd name="T70" fmla="+- 0 303 -222"/>
              <a:gd name="T71" fmla="*/ 303 h 562"/>
              <a:gd name="T72" fmla="+- 0 1723 1292"/>
              <a:gd name="T73" fmla="*/ T72 w 871"/>
              <a:gd name="T74" fmla="+- 0 -132 -222"/>
              <a:gd name="T75" fmla="*/ -132 h 562"/>
              <a:gd name="T76" fmla="+- 0 1725 1292"/>
              <a:gd name="T77" fmla="*/ T76 w 871"/>
              <a:gd name="T78" fmla="+- 0 -141 -222"/>
              <a:gd name="T79" fmla="*/ -141 h 562"/>
              <a:gd name="T80" fmla="+- 0 1727 1292"/>
              <a:gd name="T81" fmla="*/ T80 w 871"/>
              <a:gd name="T82" fmla="+- 0 -154 -222"/>
              <a:gd name="T83" fmla="*/ -154 h 562"/>
              <a:gd name="T84" fmla="+- 0 1727 1292"/>
              <a:gd name="T85" fmla="*/ T84 w 871"/>
              <a:gd name="T86" fmla="+- 0 -160 -222"/>
              <a:gd name="T87" fmla="*/ -160 h 562"/>
              <a:gd name="T88" fmla="+- 0 1725 1292"/>
              <a:gd name="T89" fmla="*/ T88 w 871"/>
              <a:gd name="T90" fmla="+- 0 -168 -222"/>
              <a:gd name="T91" fmla="*/ -168 h 562"/>
              <a:gd name="T92" fmla="+- 0 1720 1292"/>
              <a:gd name="T93" fmla="*/ T92 w 871"/>
              <a:gd name="T94" fmla="+- 0 -175 -222"/>
              <a:gd name="T95" fmla="*/ -175 h 562"/>
              <a:gd name="T96" fmla="+- 0 1709 1292"/>
              <a:gd name="T97" fmla="*/ T96 w 871"/>
              <a:gd name="T98" fmla="+- 0 -181 -222"/>
              <a:gd name="T99" fmla="*/ -181 h 562"/>
              <a:gd name="T100" fmla="+- 0 1693 1292"/>
              <a:gd name="T101" fmla="*/ T100 w 871"/>
              <a:gd name="T102" fmla="+- 0 -188 -222"/>
              <a:gd name="T103" fmla="*/ -188 h 562"/>
              <a:gd name="T104" fmla="+- 0 1614 1292"/>
              <a:gd name="T105" fmla="*/ T104 w 871"/>
              <a:gd name="T106" fmla="+- 0 -216 -222"/>
              <a:gd name="T107" fmla="*/ -216 h 562"/>
              <a:gd name="T108" fmla="+- 0 1603 1292"/>
              <a:gd name="T109" fmla="*/ T108 w 871"/>
              <a:gd name="T110" fmla="+- 0 -218 -222"/>
              <a:gd name="T111" fmla="*/ -218 h 562"/>
              <a:gd name="T112" fmla="+- 0 1591 1292"/>
              <a:gd name="T113" fmla="*/ T112 w 871"/>
              <a:gd name="T114" fmla="+- 0 -222 -222"/>
              <a:gd name="T115" fmla="*/ -222 h 562"/>
              <a:gd name="T116" fmla="+- 0 2026 1292"/>
              <a:gd name="T117" fmla="*/ T116 w 871"/>
              <a:gd name="T118" fmla="+- 0 -222 -222"/>
              <a:gd name="T119" fmla="*/ -222 h 562"/>
              <a:gd name="T120" fmla="+- 0 2022 1292"/>
              <a:gd name="T121" fmla="*/ T120 w 871"/>
              <a:gd name="T122" fmla="+- 0 -222 -222"/>
              <a:gd name="T123" fmla="*/ -222 h 562"/>
              <a:gd name="T124" fmla="+- 0 2013 1292"/>
              <a:gd name="T125" fmla="*/ T124 w 871"/>
              <a:gd name="T126" fmla="+- 0 -221 -222"/>
              <a:gd name="T127" fmla="*/ -221 h 562"/>
              <a:gd name="T128" fmla="+- 0 2007 1292"/>
              <a:gd name="T129" fmla="*/ T128 w 871"/>
              <a:gd name="T130" fmla="+- 0 -216 -222"/>
              <a:gd name="T131" fmla="*/ -216 h 562"/>
              <a:gd name="T132" fmla="+- 0 2000 1292"/>
              <a:gd name="T133" fmla="*/ T132 w 871"/>
              <a:gd name="T134" fmla="+- 0 -207 -222"/>
              <a:gd name="T135" fmla="*/ -207 h 562"/>
              <a:gd name="T136" fmla="+- 0 1992 1292"/>
              <a:gd name="T137" fmla="*/ T136 w 871"/>
              <a:gd name="T138" fmla="+- 0 -192 -222"/>
              <a:gd name="T139" fmla="*/ -192 h 562"/>
              <a:gd name="T140" fmla="+- 0 1738 1292"/>
              <a:gd name="T141" fmla="*/ T140 w 871"/>
              <a:gd name="T142" fmla="+- 0 284 -222"/>
              <a:gd name="T143" fmla="*/ 284 h 562"/>
              <a:gd name="T144" fmla="+- 0 1727 1292"/>
              <a:gd name="T145" fmla="*/ T144 w 871"/>
              <a:gd name="T146" fmla="+- 0 305 -222"/>
              <a:gd name="T147" fmla="*/ 305 h 562"/>
              <a:gd name="T148" fmla="+- 0 1727 1292"/>
              <a:gd name="T149" fmla="*/ T148 w 871"/>
              <a:gd name="T150" fmla="+- 0 314 -222"/>
              <a:gd name="T151" fmla="*/ 314 h 562"/>
              <a:gd name="T152" fmla="+- 0 1730 1292"/>
              <a:gd name="T153" fmla="*/ T152 w 871"/>
              <a:gd name="T154" fmla="+- 0 326 -222"/>
              <a:gd name="T155" fmla="*/ 326 h 562"/>
              <a:gd name="T156" fmla="+- 0 1737 1292"/>
              <a:gd name="T157" fmla="*/ T156 w 871"/>
              <a:gd name="T158" fmla="+- 0 334 -222"/>
              <a:gd name="T159" fmla="*/ 334 h 562"/>
              <a:gd name="T160" fmla="+- 0 1751 1292"/>
              <a:gd name="T161" fmla="*/ T160 w 871"/>
              <a:gd name="T162" fmla="+- 0 338 -222"/>
              <a:gd name="T163" fmla="*/ 338 h 562"/>
              <a:gd name="T164" fmla="+- 0 1770 1292"/>
              <a:gd name="T165" fmla="*/ T164 w 871"/>
              <a:gd name="T166" fmla="+- 0 339 -222"/>
              <a:gd name="T167" fmla="*/ 339 h 562"/>
              <a:gd name="T168" fmla="+- 0 1977 1292"/>
              <a:gd name="T169" fmla="*/ T168 w 871"/>
              <a:gd name="T170" fmla="+- 0 339 -222"/>
              <a:gd name="T171" fmla="*/ 339 h 562"/>
              <a:gd name="T172" fmla="+- 0 1994 1292"/>
              <a:gd name="T173" fmla="*/ T172 w 871"/>
              <a:gd name="T174" fmla="+- 0 337 -222"/>
              <a:gd name="T175" fmla="*/ 337 h 562"/>
              <a:gd name="T176" fmla="+- 0 2007 1292"/>
              <a:gd name="T177" fmla="*/ T176 w 871"/>
              <a:gd name="T178" fmla="+- 0 331 -222"/>
              <a:gd name="T179" fmla="*/ 331 h 562"/>
              <a:gd name="T180" fmla="+- 0 2016 1292"/>
              <a:gd name="T181" fmla="*/ T180 w 871"/>
              <a:gd name="T182" fmla="+- 0 320 -222"/>
              <a:gd name="T183" fmla="*/ 320 h 562"/>
              <a:gd name="T184" fmla="+- 0 2024 1292"/>
              <a:gd name="T185" fmla="*/ T184 w 871"/>
              <a:gd name="T186" fmla="+- 0 303 -222"/>
              <a:gd name="T187" fmla="*/ 303 h 562"/>
              <a:gd name="T188" fmla="+- 0 2156 1292"/>
              <a:gd name="T189" fmla="*/ T188 w 871"/>
              <a:gd name="T190" fmla="+- 0 -132 -222"/>
              <a:gd name="T191" fmla="*/ -132 h 562"/>
              <a:gd name="T192" fmla="+- 0 2160 1292"/>
              <a:gd name="T193" fmla="*/ T192 w 871"/>
              <a:gd name="T194" fmla="+- 0 -141 -222"/>
              <a:gd name="T195" fmla="*/ -141 h 562"/>
              <a:gd name="T196" fmla="+- 0 2162 1292"/>
              <a:gd name="T197" fmla="*/ T196 w 871"/>
              <a:gd name="T198" fmla="+- 0 -156 -222"/>
              <a:gd name="T199" fmla="*/ -156 h 562"/>
              <a:gd name="T200" fmla="+- 0 2162 1292"/>
              <a:gd name="T201" fmla="*/ T200 w 871"/>
              <a:gd name="T202" fmla="+- 0 -160 -222"/>
              <a:gd name="T203" fmla="*/ -160 h 562"/>
              <a:gd name="T204" fmla="+- 0 2161 1292"/>
              <a:gd name="T205" fmla="*/ T204 w 871"/>
              <a:gd name="T206" fmla="+- 0 -169 -222"/>
              <a:gd name="T207" fmla="*/ -169 h 562"/>
              <a:gd name="T208" fmla="+- 0 2155 1292"/>
              <a:gd name="T209" fmla="*/ T208 w 871"/>
              <a:gd name="T210" fmla="+- 0 -176 -222"/>
              <a:gd name="T211" fmla="*/ -176 h 562"/>
              <a:gd name="T212" fmla="+- 0 2144 1292"/>
              <a:gd name="T213" fmla="*/ T212 w 871"/>
              <a:gd name="T214" fmla="+- 0 -182 -222"/>
              <a:gd name="T215" fmla="*/ -182 h 562"/>
              <a:gd name="T216" fmla="+- 0 2128 1292"/>
              <a:gd name="T217" fmla="*/ T216 w 871"/>
              <a:gd name="T218" fmla="+- 0 -188 -222"/>
              <a:gd name="T219" fmla="*/ -188 h 562"/>
              <a:gd name="T220" fmla="+- 0 2049 1292"/>
              <a:gd name="T221" fmla="*/ T220 w 871"/>
              <a:gd name="T222" fmla="+- 0 -216 -222"/>
              <a:gd name="T223" fmla="*/ -216 h 562"/>
              <a:gd name="T224" fmla="+- 0 2039 1292"/>
              <a:gd name="T225" fmla="*/ T224 w 871"/>
              <a:gd name="T226" fmla="+- 0 -218 -222"/>
              <a:gd name="T227" fmla="*/ -218 h 562"/>
              <a:gd name="T228" fmla="+- 0 2026 1292"/>
              <a:gd name="T229" fmla="*/ T228 w 871"/>
              <a:gd name="T230" fmla="+- 0 -222 -222"/>
              <a:gd name="T231" fmla="*/ -222 h 5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71" h="562">
                <a:moveTo>
                  <a:pt x="299" y="0"/>
                </a:moveTo>
                <a:lnTo>
                  <a:pt x="294" y="0"/>
                </a:lnTo>
                <a:lnTo>
                  <a:pt x="287" y="1"/>
                </a:lnTo>
                <a:lnTo>
                  <a:pt x="280" y="6"/>
                </a:lnTo>
                <a:lnTo>
                  <a:pt x="273" y="15"/>
                </a:lnTo>
                <a:lnTo>
                  <a:pt x="265" y="30"/>
                </a:lnTo>
                <a:lnTo>
                  <a:pt x="11" y="506"/>
                </a:lnTo>
                <a:lnTo>
                  <a:pt x="0" y="525"/>
                </a:lnTo>
                <a:lnTo>
                  <a:pt x="0" y="538"/>
                </a:lnTo>
                <a:lnTo>
                  <a:pt x="2" y="549"/>
                </a:lnTo>
                <a:lnTo>
                  <a:pt x="10" y="556"/>
                </a:lnTo>
                <a:lnTo>
                  <a:pt x="23" y="560"/>
                </a:lnTo>
                <a:lnTo>
                  <a:pt x="43" y="561"/>
                </a:lnTo>
                <a:lnTo>
                  <a:pt x="250" y="561"/>
                </a:lnTo>
                <a:lnTo>
                  <a:pt x="267" y="559"/>
                </a:lnTo>
                <a:lnTo>
                  <a:pt x="280" y="553"/>
                </a:lnTo>
                <a:lnTo>
                  <a:pt x="289" y="542"/>
                </a:lnTo>
                <a:lnTo>
                  <a:pt x="297" y="525"/>
                </a:lnTo>
                <a:lnTo>
                  <a:pt x="431" y="90"/>
                </a:lnTo>
                <a:lnTo>
                  <a:pt x="433" y="81"/>
                </a:lnTo>
                <a:lnTo>
                  <a:pt x="435" y="68"/>
                </a:lnTo>
                <a:lnTo>
                  <a:pt x="435" y="62"/>
                </a:lnTo>
                <a:lnTo>
                  <a:pt x="433" y="54"/>
                </a:lnTo>
                <a:lnTo>
                  <a:pt x="428" y="47"/>
                </a:lnTo>
                <a:lnTo>
                  <a:pt x="417" y="41"/>
                </a:lnTo>
                <a:lnTo>
                  <a:pt x="401" y="34"/>
                </a:lnTo>
                <a:lnTo>
                  <a:pt x="322" y="6"/>
                </a:lnTo>
                <a:lnTo>
                  <a:pt x="311" y="4"/>
                </a:lnTo>
                <a:lnTo>
                  <a:pt x="299" y="0"/>
                </a:lnTo>
                <a:close/>
                <a:moveTo>
                  <a:pt x="734" y="0"/>
                </a:moveTo>
                <a:lnTo>
                  <a:pt x="730" y="0"/>
                </a:lnTo>
                <a:lnTo>
                  <a:pt x="721" y="1"/>
                </a:lnTo>
                <a:lnTo>
                  <a:pt x="715" y="6"/>
                </a:lnTo>
                <a:lnTo>
                  <a:pt x="708" y="15"/>
                </a:lnTo>
                <a:lnTo>
                  <a:pt x="700" y="30"/>
                </a:lnTo>
                <a:lnTo>
                  <a:pt x="446" y="506"/>
                </a:lnTo>
                <a:lnTo>
                  <a:pt x="435" y="527"/>
                </a:lnTo>
                <a:lnTo>
                  <a:pt x="435" y="536"/>
                </a:lnTo>
                <a:lnTo>
                  <a:pt x="438" y="548"/>
                </a:lnTo>
                <a:lnTo>
                  <a:pt x="445" y="556"/>
                </a:lnTo>
                <a:lnTo>
                  <a:pt x="459" y="560"/>
                </a:lnTo>
                <a:lnTo>
                  <a:pt x="478" y="561"/>
                </a:lnTo>
                <a:lnTo>
                  <a:pt x="685" y="561"/>
                </a:lnTo>
                <a:lnTo>
                  <a:pt x="702" y="559"/>
                </a:lnTo>
                <a:lnTo>
                  <a:pt x="715" y="553"/>
                </a:lnTo>
                <a:lnTo>
                  <a:pt x="724" y="542"/>
                </a:lnTo>
                <a:lnTo>
                  <a:pt x="732" y="525"/>
                </a:lnTo>
                <a:lnTo>
                  <a:pt x="864" y="90"/>
                </a:lnTo>
                <a:lnTo>
                  <a:pt x="868" y="81"/>
                </a:lnTo>
                <a:lnTo>
                  <a:pt x="870" y="66"/>
                </a:lnTo>
                <a:lnTo>
                  <a:pt x="870" y="62"/>
                </a:lnTo>
                <a:lnTo>
                  <a:pt x="869" y="53"/>
                </a:lnTo>
                <a:lnTo>
                  <a:pt x="863" y="46"/>
                </a:lnTo>
                <a:lnTo>
                  <a:pt x="852" y="40"/>
                </a:lnTo>
                <a:lnTo>
                  <a:pt x="836" y="34"/>
                </a:lnTo>
                <a:lnTo>
                  <a:pt x="757" y="6"/>
                </a:lnTo>
                <a:lnTo>
                  <a:pt x="747" y="4"/>
                </a:lnTo>
                <a:lnTo>
                  <a:pt x="734" y="0"/>
                </a:lnTo>
                <a:close/>
              </a:path>
            </a:pathLst>
          </a:custGeom>
          <a:solidFill>
            <a:srgbClr val="FF8F26">
              <a:alpha val="2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5F9E-73EF-474F-B8A4-E289C16DB0D8}"/>
              </a:ext>
            </a:extLst>
          </p:cNvPr>
          <p:cNvSpPr>
            <a:spLocks noGrp="1"/>
          </p:cNvSpPr>
          <p:nvPr>
            <p:ph type="title"/>
          </p:nvPr>
        </p:nvSpPr>
        <p:spPr/>
        <p:txBody>
          <a:bodyPr>
            <a:normAutofit fontScale="90000"/>
          </a:bodyPr>
          <a:lstStyle/>
          <a:p>
            <a:r>
              <a:rPr lang="en-US" dirty="0"/>
              <a:t>5 tips </a:t>
            </a:r>
            <a:r>
              <a:rPr lang="en-US" dirty="0" err="1"/>
              <a:t>en</a:t>
            </a:r>
            <a:r>
              <a:rPr lang="en-US" dirty="0"/>
              <a:t> tricks</a:t>
            </a:r>
          </a:p>
        </p:txBody>
      </p:sp>
      <p:sp>
        <p:nvSpPr>
          <p:cNvPr id="3" name="Text Placeholder 2">
            <a:extLst>
              <a:ext uri="{FF2B5EF4-FFF2-40B4-BE49-F238E27FC236}">
                <a16:creationId xmlns:a16="http://schemas.microsoft.com/office/drawing/2014/main" id="{420034AC-36BD-4608-91FD-BE5810337F92}"/>
              </a:ext>
            </a:extLst>
          </p:cNvPr>
          <p:cNvSpPr>
            <a:spLocks noGrp="1"/>
          </p:cNvSpPr>
          <p:nvPr>
            <p:ph type="body" idx="1"/>
          </p:nvPr>
        </p:nvSpPr>
        <p:spPr>
          <a:xfrm>
            <a:off x="311700" y="1152475"/>
            <a:ext cx="8520600" cy="3921101"/>
          </a:xfrm>
        </p:spPr>
        <p:txBody>
          <a:bodyPr>
            <a:normAutofit fontScale="92500" lnSpcReduction="20000"/>
          </a:bodyPr>
          <a:lstStyle/>
          <a:p>
            <a:pPr marL="114300" indent="0">
              <a:buNone/>
            </a:pPr>
            <a:endParaRPr lang="en-US" dirty="0"/>
          </a:p>
          <a:p>
            <a:pPr marL="114300" indent="0">
              <a:lnSpc>
                <a:spcPct val="114999"/>
              </a:lnSpc>
              <a:buNone/>
            </a:pPr>
            <a:r>
              <a:rPr lang="en-US" dirty="0"/>
              <a:t>1</a:t>
            </a:r>
            <a:r>
              <a:rPr lang="en-US" i="1" dirty="0"/>
              <a:t>. </a:t>
            </a:r>
            <a:r>
              <a:rPr lang="en-US" i="1" dirty="0" err="1"/>
              <a:t>Ontwikkel</a:t>
            </a:r>
            <a:r>
              <a:rPr lang="en-US" i="1" dirty="0"/>
              <a:t> </a:t>
            </a:r>
            <a:r>
              <a:rPr lang="en-US" i="1" dirty="0" err="1"/>
              <a:t>een</a:t>
            </a:r>
            <a:r>
              <a:rPr lang="en-US" i="1" dirty="0"/>
              <a:t> </a:t>
            </a:r>
            <a:r>
              <a:rPr lang="en-US" i="1" dirty="0" err="1"/>
              <a:t>kennisinfrastructuur</a:t>
            </a:r>
            <a:r>
              <a:rPr lang="en-US" i="1" dirty="0"/>
              <a:t> </a:t>
            </a:r>
            <a:r>
              <a:rPr lang="en-US" i="1" dirty="0" err="1"/>
              <a:t>en</a:t>
            </a:r>
            <a:r>
              <a:rPr lang="en-US" i="1" dirty="0"/>
              <a:t> </a:t>
            </a:r>
            <a:r>
              <a:rPr lang="en-US" i="1" dirty="0" err="1"/>
              <a:t>onderwijsketen</a:t>
            </a:r>
            <a:r>
              <a:rPr lang="en-US" i="1" dirty="0"/>
              <a:t>, </a:t>
            </a:r>
          </a:p>
          <a:p>
            <a:pPr marL="114300" indent="0">
              <a:lnSpc>
                <a:spcPct val="114999"/>
              </a:lnSpc>
              <a:buNone/>
            </a:pPr>
            <a:r>
              <a:rPr lang="en-US" i="1" dirty="0" err="1"/>
              <a:t>zodat</a:t>
            </a:r>
            <a:r>
              <a:rPr lang="en-US" i="1" dirty="0"/>
              <a:t> er </a:t>
            </a:r>
            <a:r>
              <a:rPr lang="en-US" i="1" dirty="0" err="1"/>
              <a:t>een</a:t>
            </a:r>
            <a:r>
              <a:rPr lang="en-US" i="1" dirty="0"/>
              <a:t> </a:t>
            </a:r>
            <a:r>
              <a:rPr lang="en-US" i="1" dirty="0" err="1"/>
              <a:t>kenniscyclus</a:t>
            </a:r>
            <a:r>
              <a:rPr lang="en-US" i="1" dirty="0"/>
              <a:t> </a:t>
            </a:r>
            <a:r>
              <a:rPr lang="en-US" i="1" dirty="0" err="1"/>
              <a:t>ontstaat</a:t>
            </a:r>
            <a:endParaRPr lang="en-US" dirty="0"/>
          </a:p>
          <a:p>
            <a:pPr marL="114300" indent="0">
              <a:lnSpc>
                <a:spcPct val="114999"/>
              </a:lnSpc>
              <a:buNone/>
            </a:pPr>
            <a:endParaRPr lang="en-US" dirty="0"/>
          </a:p>
          <a:p>
            <a:pPr marL="114300" indent="0">
              <a:lnSpc>
                <a:spcPct val="114999"/>
              </a:lnSpc>
              <a:buNone/>
            </a:pPr>
            <a:r>
              <a:rPr lang="en-US" dirty="0"/>
              <a:t>2. </a:t>
            </a:r>
            <a:r>
              <a:rPr lang="en-US" i="1" dirty="0"/>
              <a:t>Werk </a:t>
            </a:r>
            <a:r>
              <a:rPr lang="en-US" i="1" dirty="0" err="1"/>
              <a:t>vanuit</a:t>
            </a:r>
            <a:r>
              <a:rPr lang="en-US" i="1" dirty="0"/>
              <a:t> </a:t>
            </a:r>
            <a:r>
              <a:rPr lang="en-US" i="1" dirty="0" err="1"/>
              <a:t>een</a:t>
            </a:r>
            <a:r>
              <a:rPr lang="en-US" i="1" dirty="0"/>
              <a:t> </a:t>
            </a:r>
            <a:r>
              <a:rPr lang="en-US" i="1" dirty="0" err="1"/>
              <a:t>leeromgeving</a:t>
            </a:r>
            <a:r>
              <a:rPr lang="en-US" i="1" dirty="0"/>
              <a:t> op basis van </a:t>
            </a:r>
            <a:r>
              <a:rPr lang="en-US" i="1" dirty="0" err="1"/>
              <a:t>wedekerigheid</a:t>
            </a:r>
            <a:r>
              <a:rPr lang="en-US" i="1" dirty="0"/>
              <a:t> </a:t>
            </a:r>
            <a:r>
              <a:rPr lang="en-US" i="1" dirty="0" err="1"/>
              <a:t>en</a:t>
            </a:r>
            <a:r>
              <a:rPr lang="en-US" i="1" dirty="0"/>
              <a:t> co-</a:t>
            </a:r>
            <a:r>
              <a:rPr lang="en-US" i="1" dirty="0" err="1"/>
              <a:t>creatie</a:t>
            </a:r>
          </a:p>
          <a:p>
            <a:pPr marL="114300" indent="0">
              <a:lnSpc>
                <a:spcPct val="114999"/>
              </a:lnSpc>
              <a:buNone/>
            </a:pPr>
            <a:endParaRPr lang="en-US" dirty="0"/>
          </a:p>
          <a:p>
            <a:pPr marL="114300" indent="0">
              <a:lnSpc>
                <a:spcPct val="114999"/>
              </a:lnSpc>
              <a:buNone/>
            </a:pPr>
            <a:r>
              <a:rPr lang="en-US" dirty="0"/>
              <a:t>3. </a:t>
            </a:r>
            <a:r>
              <a:rPr lang="en-US" i="1" dirty="0"/>
              <a:t>Haak </a:t>
            </a:r>
            <a:r>
              <a:rPr lang="en-US" i="1" dirty="0" err="1"/>
              <a:t>aan</a:t>
            </a:r>
            <a:r>
              <a:rPr lang="en-US" i="1" dirty="0"/>
              <a:t> </a:t>
            </a:r>
            <a:r>
              <a:rPr lang="en-US" i="1" dirty="0" err="1"/>
              <a:t>bij</a:t>
            </a:r>
            <a:r>
              <a:rPr lang="en-US" i="1" dirty="0"/>
              <a:t> </a:t>
            </a:r>
            <a:r>
              <a:rPr lang="en-US" i="1" dirty="0" err="1"/>
              <a:t>bestaande</a:t>
            </a:r>
            <a:r>
              <a:rPr lang="en-US" i="1" dirty="0"/>
              <a:t> </a:t>
            </a:r>
            <a:r>
              <a:rPr lang="en-US" i="1" dirty="0" err="1"/>
              <a:t>infrastructuren</a:t>
            </a:r>
            <a:r>
              <a:rPr lang="en-US" i="1" dirty="0"/>
              <a:t> </a:t>
            </a:r>
            <a:r>
              <a:rPr lang="en-US" i="1" dirty="0" err="1"/>
              <a:t>en</a:t>
            </a:r>
            <a:r>
              <a:rPr lang="en-US" i="1" dirty="0"/>
              <a:t> </a:t>
            </a:r>
            <a:r>
              <a:rPr lang="en-US" i="1" dirty="0" err="1"/>
              <a:t>gebruik</a:t>
            </a:r>
            <a:r>
              <a:rPr lang="en-US" i="1" dirty="0"/>
              <a:t> de stad </a:t>
            </a:r>
            <a:r>
              <a:rPr lang="en-US" i="1" dirty="0" err="1"/>
              <a:t>efficiënt</a:t>
            </a:r>
            <a:r>
              <a:rPr lang="en-US" i="1" dirty="0"/>
              <a:t> </a:t>
            </a:r>
            <a:r>
              <a:rPr lang="en-US" i="1" dirty="0" err="1"/>
              <a:t>zonder</a:t>
            </a:r>
            <a:r>
              <a:rPr lang="en-US" i="1" dirty="0"/>
              <a:t> de stad </a:t>
            </a:r>
            <a:r>
              <a:rPr lang="en-US" i="1" dirty="0" err="1"/>
              <a:t>en</a:t>
            </a:r>
            <a:r>
              <a:rPr lang="en-US" i="1" dirty="0"/>
              <a:t> </a:t>
            </a:r>
            <a:r>
              <a:rPr lang="en-US" i="1" dirty="0" err="1"/>
              <a:t>haar</a:t>
            </a:r>
            <a:r>
              <a:rPr lang="en-US" i="1" dirty="0"/>
              <a:t> burgers </a:t>
            </a:r>
            <a:r>
              <a:rPr lang="en-US" i="1" dirty="0" err="1"/>
              <a:t>te</a:t>
            </a:r>
            <a:r>
              <a:rPr lang="en-US" i="1" dirty="0"/>
              <a:t> </a:t>
            </a:r>
            <a:r>
              <a:rPr lang="en-US" i="1" dirty="0" err="1"/>
              <a:t>overvragen</a:t>
            </a:r>
            <a:endParaRPr lang="en-US" i="1" dirty="0"/>
          </a:p>
          <a:p>
            <a:pPr marL="114300" indent="0">
              <a:lnSpc>
                <a:spcPct val="114999"/>
              </a:lnSpc>
              <a:buNone/>
            </a:pPr>
            <a:endParaRPr lang="en-US" dirty="0"/>
          </a:p>
          <a:p>
            <a:pPr marL="114300" indent="0">
              <a:lnSpc>
                <a:spcPct val="114999"/>
              </a:lnSpc>
              <a:buNone/>
            </a:pPr>
            <a:r>
              <a:rPr lang="en-US" dirty="0"/>
              <a:t>4. </a:t>
            </a:r>
            <a:r>
              <a:rPr lang="en-US" i="1" dirty="0"/>
              <a:t>Begin </a:t>
            </a:r>
            <a:r>
              <a:rPr lang="en-US" i="1" dirty="0" err="1"/>
              <a:t>stap</a:t>
            </a:r>
            <a:r>
              <a:rPr lang="en-US" i="1" dirty="0"/>
              <a:t> </a:t>
            </a:r>
            <a:r>
              <a:rPr lang="en-US" i="1" dirty="0" err="1"/>
              <a:t>voor</a:t>
            </a:r>
            <a:r>
              <a:rPr lang="en-US" i="1" dirty="0"/>
              <a:t> </a:t>
            </a:r>
            <a:r>
              <a:rPr lang="en-US" i="1" dirty="0" err="1"/>
              <a:t>stap</a:t>
            </a:r>
            <a:r>
              <a:rPr lang="en-US" i="1" dirty="0"/>
              <a:t>, </a:t>
            </a:r>
            <a:r>
              <a:rPr lang="en-US" i="1" dirty="0" err="1"/>
              <a:t>verschillende</a:t>
            </a:r>
            <a:r>
              <a:rPr lang="en-US" i="1" dirty="0"/>
              <a:t> </a:t>
            </a:r>
            <a:r>
              <a:rPr lang="en-US" i="1" dirty="0" err="1"/>
              <a:t>niveau’s</a:t>
            </a:r>
            <a:r>
              <a:rPr lang="en-US" i="1" dirty="0"/>
              <a:t> van CSL:  low, medium, intensive</a:t>
            </a:r>
          </a:p>
          <a:p>
            <a:pPr marL="114300" indent="0">
              <a:lnSpc>
                <a:spcPct val="114999"/>
              </a:lnSpc>
              <a:buNone/>
            </a:pPr>
            <a:endParaRPr lang="en-US" i="1" dirty="0"/>
          </a:p>
          <a:p>
            <a:pPr marL="114300" indent="0">
              <a:lnSpc>
                <a:spcPct val="114999"/>
              </a:lnSpc>
              <a:buNone/>
            </a:pPr>
            <a:r>
              <a:rPr lang="en-US" i="1" dirty="0"/>
              <a:t>5. Zorg </a:t>
            </a:r>
            <a:r>
              <a:rPr lang="en-US" i="1" dirty="0" err="1"/>
              <a:t>voor</a:t>
            </a:r>
            <a:r>
              <a:rPr lang="en-US" i="1" dirty="0"/>
              <a:t> </a:t>
            </a:r>
            <a:r>
              <a:rPr lang="en-US" i="1" dirty="0" err="1"/>
              <a:t>een</a:t>
            </a:r>
            <a:r>
              <a:rPr lang="en-US" i="1" dirty="0"/>
              <a:t> </a:t>
            </a:r>
            <a:r>
              <a:rPr lang="en-US" i="1" dirty="0" err="1"/>
              <a:t>goede</a:t>
            </a:r>
            <a:r>
              <a:rPr lang="en-US" i="1" dirty="0"/>
              <a:t> governance </a:t>
            </a:r>
            <a:r>
              <a:rPr lang="en-US" i="1" dirty="0" err="1"/>
              <a:t>voor</a:t>
            </a:r>
            <a:r>
              <a:rPr lang="en-US" i="1" dirty="0"/>
              <a:t> het </a:t>
            </a:r>
            <a:r>
              <a:rPr lang="en-US" i="1" dirty="0" err="1"/>
              <a:t>gehele</a:t>
            </a:r>
            <a:r>
              <a:rPr lang="en-US" i="1" dirty="0"/>
              <a:t> </a:t>
            </a:r>
            <a:r>
              <a:rPr lang="en-US" i="1" dirty="0" err="1"/>
              <a:t>proces</a:t>
            </a:r>
            <a:r>
              <a:rPr lang="en-US" i="1" dirty="0"/>
              <a:t>: van </a:t>
            </a:r>
            <a:r>
              <a:rPr lang="en-US" i="1" dirty="0" err="1"/>
              <a:t>CvB</a:t>
            </a:r>
            <a:r>
              <a:rPr lang="en-US" i="1" dirty="0"/>
              <a:t> tot docent</a:t>
            </a:r>
            <a:endParaRPr lang="en-US" dirty="0"/>
          </a:p>
          <a:p>
            <a:pPr marL="114300" indent="0">
              <a:lnSpc>
                <a:spcPct val="114999"/>
              </a:lnSpc>
              <a:buNone/>
            </a:pPr>
            <a:endParaRPr lang="en-US" i="1" dirty="0"/>
          </a:p>
          <a:p>
            <a:pPr marL="114300" indent="0">
              <a:lnSpc>
                <a:spcPct val="114999"/>
              </a:lnSpc>
              <a:buNone/>
            </a:pPr>
            <a:r>
              <a:rPr lang="en-US" i="1" dirty="0"/>
              <a:t>6. Zorg </a:t>
            </a:r>
            <a:r>
              <a:rPr lang="en-US" i="1" dirty="0" err="1"/>
              <a:t>dat</a:t>
            </a:r>
            <a:r>
              <a:rPr lang="en-US" i="1" dirty="0"/>
              <a:t> er </a:t>
            </a:r>
            <a:r>
              <a:rPr lang="en-US" i="1" dirty="0" err="1"/>
              <a:t>middelen</a:t>
            </a:r>
            <a:r>
              <a:rPr lang="en-US" i="1" dirty="0"/>
              <a:t> </a:t>
            </a:r>
            <a:r>
              <a:rPr lang="en-US" i="1" dirty="0" err="1"/>
              <a:t>zijn</a:t>
            </a:r>
            <a:r>
              <a:rPr lang="en-US" i="1" dirty="0"/>
              <a:t> om </a:t>
            </a:r>
            <a:r>
              <a:rPr lang="en-US" i="1" dirty="0" err="1"/>
              <a:t>aan</a:t>
            </a:r>
            <a:r>
              <a:rPr lang="en-US" i="1" dirty="0"/>
              <a:t> </a:t>
            </a:r>
            <a:r>
              <a:rPr lang="en-US" i="1" dirty="0" err="1"/>
              <a:t>te</a:t>
            </a:r>
            <a:r>
              <a:rPr lang="en-US" i="1" dirty="0"/>
              <a:t> </a:t>
            </a:r>
            <a:r>
              <a:rPr lang="en-US" i="1" dirty="0" err="1"/>
              <a:t>jagen</a:t>
            </a:r>
            <a:r>
              <a:rPr lang="en-US" i="1" dirty="0"/>
              <a:t>, </a:t>
            </a:r>
            <a:r>
              <a:rPr lang="en-US" i="1" dirty="0" err="1"/>
              <a:t>te</a:t>
            </a:r>
            <a:r>
              <a:rPr lang="en-US" i="1" dirty="0"/>
              <a:t> </a:t>
            </a:r>
            <a:r>
              <a:rPr lang="en-US" i="1" dirty="0" err="1"/>
              <a:t>verleiden</a:t>
            </a:r>
            <a:r>
              <a:rPr lang="en-US" i="1" dirty="0"/>
              <a:t> </a:t>
            </a:r>
            <a:r>
              <a:rPr lang="en-US" i="1" dirty="0" err="1"/>
              <a:t>en</a:t>
            </a:r>
            <a:r>
              <a:rPr lang="en-US" i="1" dirty="0"/>
              <a:t> </a:t>
            </a:r>
            <a:r>
              <a:rPr lang="en-US" i="1" dirty="0" err="1"/>
              <a:t>inspanning</a:t>
            </a:r>
            <a:r>
              <a:rPr lang="en-US" i="1" dirty="0"/>
              <a:t> </a:t>
            </a:r>
            <a:r>
              <a:rPr lang="en-US" i="1" dirty="0" err="1"/>
              <a:t>te</a:t>
            </a:r>
            <a:r>
              <a:rPr lang="en-US" i="1" dirty="0"/>
              <a:t> </a:t>
            </a:r>
            <a:r>
              <a:rPr lang="en-US" i="1" dirty="0" err="1"/>
              <a:t>belonen</a:t>
            </a:r>
            <a:endParaRPr lang="en-US" i="1" dirty="0"/>
          </a:p>
          <a:p>
            <a:pPr marL="114300" indent="0">
              <a:lnSpc>
                <a:spcPct val="114999"/>
              </a:lnSpc>
              <a:buNone/>
            </a:pPr>
            <a:endParaRPr lang="en-US" i="1" dirty="0"/>
          </a:p>
          <a:p>
            <a:pPr marL="114300" indent="0">
              <a:lnSpc>
                <a:spcPct val="114999"/>
              </a:lnSpc>
              <a:buNone/>
            </a:pPr>
            <a:endParaRPr lang="en-US" i="1" dirty="0"/>
          </a:p>
          <a:p>
            <a:pPr marL="114300" indent="0">
              <a:lnSpc>
                <a:spcPct val="114999"/>
              </a:lnSpc>
              <a:buNone/>
            </a:pPr>
            <a:endParaRPr lang="en-US" i="1" dirty="0"/>
          </a:p>
          <a:p>
            <a:pPr marL="114300" indent="0">
              <a:lnSpc>
                <a:spcPct val="114999"/>
              </a:lnSpc>
              <a:buNone/>
            </a:pPr>
            <a:endParaRPr lang="en-US" dirty="0"/>
          </a:p>
          <a:p>
            <a:pPr>
              <a:lnSpc>
                <a:spcPct val="114999"/>
              </a:lnSpc>
            </a:pPr>
            <a:endParaRPr lang="en-US" dirty="0"/>
          </a:p>
        </p:txBody>
      </p:sp>
      <p:pic>
        <p:nvPicPr>
          <p:cNvPr id="5" name="Google Shape;128;p18">
            <a:extLst>
              <a:ext uri="{FF2B5EF4-FFF2-40B4-BE49-F238E27FC236}">
                <a16:creationId xmlns:a16="http://schemas.microsoft.com/office/drawing/2014/main" id="{4694D103-7A53-49DE-AADC-4E9828FE8D96}"/>
              </a:ext>
            </a:extLst>
          </p:cNvPr>
          <p:cNvPicPr preferRelativeResize="0"/>
          <p:nvPr/>
        </p:nvPicPr>
        <p:blipFill>
          <a:blip r:embed="rId2">
            <a:alphaModFix/>
          </a:blip>
          <a:stretch>
            <a:fillRect/>
          </a:stretch>
        </p:blipFill>
        <p:spPr>
          <a:xfrm rot="5400000" flipH="1">
            <a:off x="6609355" y="-671411"/>
            <a:ext cx="1739625" cy="3181276"/>
          </a:xfrm>
          <a:prstGeom prst="rect">
            <a:avLst/>
          </a:prstGeom>
          <a:noFill/>
          <a:ln>
            <a:noFill/>
          </a:ln>
        </p:spPr>
      </p:pic>
    </p:spTree>
    <p:extLst>
      <p:ext uri="{BB962C8B-B14F-4D97-AF65-F5344CB8AC3E}">
        <p14:creationId xmlns:p14="http://schemas.microsoft.com/office/powerpoint/2010/main" val="335056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1"/>
        <p:cNvGrpSpPr/>
        <p:nvPr/>
      </p:nvGrpSpPr>
      <p:grpSpPr>
        <a:xfrm>
          <a:off x="0" y="0"/>
          <a:ext cx="0" cy="0"/>
          <a:chOff x="0" y="0"/>
          <a:chExt cx="0" cy="0"/>
        </a:xfrm>
      </p:grpSpPr>
      <p:pic>
        <p:nvPicPr>
          <p:cNvPr id="212" name="Google Shape;212;p24"/>
          <p:cNvPicPr preferRelativeResize="0"/>
          <p:nvPr/>
        </p:nvPicPr>
        <p:blipFill>
          <a:blip r:embed="rId3">
            <a:alphaModFix amt="55000"/>
          </a:blip>
          <a:srcRect/>
          <a:stretch/>
        </p:blipFill>
        <p:spPr>
          <a:xfrm>
            <a:off x="-167888" y="-461068"/>
            <a:ext cx="9750725" cy="6065636"/>
          </a:xfrm>
          <a:prstGeom prst="rect">
            <a:avLst/>
          </a:prstGeom>
          <a:noFill/>
          <a:ln>
            <a:solidFill>
              <a:srgbClr val="000000">
                <a:alpha val="45098"/>
              </a:srgbClr>
            </a:solidFill>
          </a:ln>
        </p:spPr>
      </p:pic>
      <p:sp>
        <p:nvSpPr>
          <p:cNvPr id="216" name="Google Shape;216;p24"/>
          <p:cNvSpPr txBox="1">
            <a:spLocks noGrp="1"/>
          </p:cNvSpPr>
          <p:nvPr>
            <p:ph type="subTitle" idx="1"/>
          </p:nvPr>
        </p:nvSpPr>
        <p:spPr>
          <a:xfrm>
            <a:off x="476637" y="3490700"/>
            <a:ext cx="8057400" cy="3192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nl" sz="1700" i="1">
                <a:solidFill>
                  <a:srgbClr val="FFFFFF"/>
                </a:solidFill>
                <a:latin typeface="Exo 2 Medium" pitchFamily="2" charset="0"/>
                <a:ea typeface="Exo 2"/>
                <a:cs typeface="Exo 2"/>
                <a:sym typeface="Exo 2"/>
              </a:rPr>
              <a:t>www.leidenkennisstad.nl/lerenmetdestad</a:t>
            </a:r>
            <a:endParaRPr sz="1700" i="1">
              <a:solidFill>
                <a:srgbClr val="FFFFFF"/>
              </a:solidFill>
              <a:latin typeface="Exo 2 Medium" pitchFamily="2" charset="0"/>
              <a:ea typeface="Exo 2"/>
              <a:cs typeface="Exo 2"/>
              <a:sym typeface="Exo 2"/>
            </a:endParaRPr>
          </a:p>
        </p:txBody>
      </p:sp>
      <p:pic>
        <p:nvPicPr>
          <p:cNvPr id="217" name="Google Shape;217;p24"/>
          <p:cNvPicPr preferRelativeResize="0"/>
          <p:nvPr/>
        </p:nvPicPr>
        <p:blipFill>
          <a:blip r:embed="rId4">
            <a:alphaModFix/>
          </a:blip>
          <a:stretch>
            <a:fillRect/>
          </a:stretch>
        </p:blipFill>
        <p:spPr>
          <a:xfrm>
            <a:off x="7948074" y="735152"/>
            <a:ext cx="2008625" cy="3673201"/>
          </a:xfrm>
          <a:prstGeom prst="rect">
            <a:avLst/>
          </a:prstGeom>
          <a:noFill/>
          <a:ln>
            <a:noFill/>
          </a:ln>
        </p:spPr>
      </p:pic>
      <p:pic>
        <p:nvPicPr>
          <p:cNvPr id="2" name="Afbeelding 2">
            <a:extLst>
              <a:ext uri="{FF2B5EF4-FFF2-40B4-BE49-F238E27FC236}">
                <a16:creationId xmlns:a16="http://schemas.microsoft.com/office/drawing/2014/main" id="{133C226D-8FC0-4ED9-A1E7-615FDCB5EF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69782" y="173174"/>
            <a:ext cx="3471110" cy="3477126"/>
          </a:xfrm>
          <a:prstGeom prst="rect">
            <a:avLst/>
          </a:prstGeom>
        </p:spPr>
      </p:pic>
    </p:spTree>
    <p:extLst>
      <p:ext uri="{BB962C8B-B14F-4D97-AF65-F5344CB8AC3E}">
        <p14:creationId xmlns:p14="http://schemas.microsoft.com/office/powerpoint/2010/main" val="423354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EB741-EF2D-4926-853D-50CC7E28E4A4}"/>
              </a:ext>
            </a:extLst>
          </p:cNvPr>
          <p:cNvSpPr>
            <a:spLocks noGrp="1"/>
          </p:cNvSpPr>
          <p:nvPr>
            <p:ph type="title"/>
          </p:nvPr>
        </p:nvSpPr>
        <p:spPr>
          <a:xfrm>
            <a:off x="628651" y="250792"/>
            <a:ext cx="7702748" cy="994172"/>
          </a:xfrm>
        </p:spPr>
        <p:txBody>
          <a:bodyPr>
            <a:normAutofit/>
          </a:bodyPr>
          <a:lstStyle/>
          <a:p>
            <a:pPr algn="ctr"/>
            <a:r>
              <a:rPr lang="nl-NL" b="1" dirty="0">
                <a:solidFill>
                  <a:srgbClr val="FF0000"/>
                </a:solidFill>
                <a:latin typeface="Exo 2" panose="020B0604020202020204" charset="0"/>
              </a:rPr>
              <a:t>Leiden Kennisstad</a:t>
            </a:r>
            <a:r>
              <a:rPr lang="nl-NL" b="1" dirty="0">
                <a:latin typeface="Exo 2" panose="020B0604020202020204" charset="0"/>
              </a:rPr>
              <a:t> &amp; </a:t>
            </a:r>
            <a:r>
              <a:rPr lang="nl-NL" b="1" dirty="0">
                <a:solidFill>
                  <a:srgbClr val="0070C0"/>
                </a:solidFill>
                <a:latin typeface="Exo 2" panose="020B0604020202020204" charset="0"/>
              </a:rPr>
              <a:t>Leren met de Stad</a:t>
            </a:r>
          </a:p>
        </p:txBody>
      </p:sp>
      <p:sp>
        <p:nvSpPr>
          <p:cNvPr id="3" name="Tijdelijke aanduiding voor inhoud 2">
            <a:extLst>
              <a:ext uri="{FF2B5EF4-FFF2-40B4-BE49-F238E27FC236}">
                <a16:creationId xmlns:a16="http://schemas.microsoft.com/office/drawing/2014/main" id="{B56D32A6-B1FB-4D34-9F5C-40EA488B4841}"/>
              </a:ext>
            </a:extLst>
          </p:cNvPr>
          <p:cNvSpPr>
            <a:spLocks noGrp="1"/>
          </p:cNvSpPr>
          <p:nvPr>
            <p:ph idx="1"/>
          </p:nvPr>
        </p:nvSpPr>
        <p:spPr>
          <a:xfrm>
            <a:off x="596223" y="1150435"/>
            <a:ext cx="7842052" cy="3500438"/>
          </a:xfrm>
          <a:solidFill>
            <a:schemeClr val="bg1"/>
          </a:solidFill>
          <a:effectLst>
            <a:outerShdw blurRad="50800" dist="38100" dir="5400000" algn="t" rotWithShape="0">
              <a:prstClr val="black">
                <a:alpha val="40000"/>
              </a:prstClr>
            </a:outerShdw>
          </a:effectLst>
        </p:spPr>
        <p:txBody>
          <a:bodyPr spcFirstLastPara="1" vert="horz" wrap="square" lIns="68580" tIns="34290" rIns="68580" bIns="34290" rtlCol="0" anchor="t" anchorCtr="0">
            <a:normAutofit/>
          </a:bodyPr>
          <a:lstStyle/>
          <a:p>
            <a:pPr marL="0" indent="0">
              <a:buNone/>
            </a:pPr>
            <a:r>
              <a:rPr lang="nl-NL" b="0" i="0" u="none" strike="noStrike" baseline="0" dirty="0">
                <a:solidFill>
                  <a:srgbClr val="666666"/>
                </a:solidFill>
                <a:latin typeface="Exo 2 Regular" panose="020B0604020202020204" charset="0"/>
              </a:rPr>
              <a:t>Kennisinfrastructuur en samenwerking rond kennis in Leiden verder versterken. Langs </a:t>
            </a:r>
            <a:r>
              <a:rPr lang="nl-NL" dirty="0">
                <a:solidFill>
                  <a:srgbClr val="666666"/>
                </a:solidFill>
                <a:latin typeface="Exo 2 Regular" panose="020B0604020202020204" charset="0"/>
              </a:rPr>
              <a:t>5</a:t>
            </a:r>
            <a:r>
              <a:rPr lang="nl-NL" b="0" i="0" u="none" strike="noStrike" baseline="0" dirty="0">
                <a:solidFill>
                  <a:srgbClr val="666666"/>
                </a:solidFill>
                <a:latin typeface="Exo 2 Regular" panose="020B0604020202020204" charset="0"/>
              </a:rPr>
              <a:t> sporen:</a:t>
            </a:r>
          </a:p>
          <a:p>
            <a:pPr marL="0" indent="0">
              <a:buNone/>
            </a:pPr>
            <a:endParaRPr lang="nl-NL" b="0" i="0" u="none" strike="noStrike" baseline="0" dirty="0">
              <a:solidFill>
                <a:srgbClr val="666666"/>
              </a:solidFill>
              <a:latin typeface="Exo 2 Regular" panose="020B0604020202020204" charset="0"/>
            </a:endParaRPr>
          </a:p>
          <a:p>
            <a:pPr marL="0" indent="0">
              <a:buNone/>
            </a:pPr>
            <a:r>
              <a:rPr lang="nl-NL" b="0" i="0" u="none" strike="noStrike" baseline="0" dirty="0">
                <a:solidFill>
                  <a:srgbClr val="666666"/>
                </a:solidFill>
                <a:latin typeface="Exo 2 Regular" panose="020B0604020202020204" charset="0"/>
              </a:rPr>
              <a:t>1. Campusontwikkeling</a:t>
            </a:r>
          </a:p>
          <a:p>
            <a:pPr marL="0" indent="0">
              <a:buNone/>
            </a:pPr>
            <a:r>
              <a:rPr lang="sv-SE" b="0" i="0" u="none" strike="noStrike" baseline="0" dirty="0">
                <a:solidFill>
                  <a:srgbClr val="666666"/>
                </a:solidFill>
                <a:latin typeface="Exo 2 Regular" panose="020B0604020202020204" charset="0"/>
              </a:rPr>
              <a:t>2. Externe focus en internationalisering</a:t>
            </a:r>
          </a:p>
          <a:p>
            <a:pPr marL="0" indent="0">
              <a:buNone/>
            </a:pPr>
            <a:r>
              <a:rPr lang="nl-NL" b="0" i="0" u="none" strike="noStrike" baseline="0" dirty="0">
                <a:solidFill>
                  <a:srgbClr val="666666"/>
                </a:solidFill>
                <a:latin typeface="Exo 2 Regular" panose="020B0604020202020204" charset="0"/>
              </a:rPr>
              <a:t>3. Versterking onderwijs en onderzoek</a:t>
            </a:r>
          </a:p>
          <a:p>
            <a:pPr marL="0" indent="0">
              <a:buNone/>
            </a:pPr>
            <a:r>
              <a:rPr lang="nl-NL" b="1" i="0" u="none" strike="noStrike" baseline="0" dirty="0">
                <a:solidFill>
                  <a:srgbClr val="666666"/>
                </a:solidFill>
                <a:latin typeface="Exo 2 Regular" panose="020B0604020202020204" charset="0"/>
              </a:rPr>
              <a:t>4. Stad als Lab </a:t>
            </a:r>
            <a:r>
              <a:rPr lang="nl-NL" b="1" dirty="0">
                <a:solidFill>
                  <a:srgbClr val="666666"/>
                </a:solidFill>
                <a:latin typeface="Exo 2 Regular" panose="020B0604020202020204" charset="0"/>
                <a:sym typeface="Wingdings" panose="05000000000000000000" pitchFamily="2" charset="2"/>
              </a:rPr>
              <a:t></a:t>
            </a:r>
            <a:r>
              <a:rPr lang="nl-NL" b="1" i="0" u="none" strike="noStrike" baseline="0" dirty="0">
                <a:solidFill>
                  <a:srgbClr val="666666"/>
                </a:solidFill>
                <a:latin typeface="Exo 2 Regular" panose="020B0604020202020204" charset="0"/>
              </a:rPr>
              <a:t> Leren met de Stad</a:t>
            </a:r>
          </a:p>
          <a:p>
            <a:pPr marL="0" indent="0">
              <a:buNone/>
            </a:pPr>
            <a:r>
              <a:rPr lang="nl-NL" dirty="0">
                <a:solidFill>
                  <a:srgbClr val="666666"/>
                </a:solidFill>
                <a:latin typeface="Exo 2 Regular" panose="020B0604020202020204" charset="0"/>
              </a:rPr>
              <a:t>5. Leefstijl en Gezondheid</a:t>
            </a:r>
            <a:endParaRPr lang="nl-NL" b="1" dirty="0">
              <a:solidFill>
                <a:srgbClr val="666666"/>
              </a:solidFill>
              <a:latin typeface="Exo 2 Regular" panose="020B0604020202020204" charset="0"/>
            </a:endParaRPr>
          </a:p>
        </p:txBody>
      </p:sp>
      <p:pic>
        <p:nvPicPr>
          <p:cNvPr id="6" name="Afbeelding 5">
            <a:extLst>
              <a:ext uri="{FF2B5EF4-FFF2-40B4-BE49-F238E27FC236}">
                <a16:creationId xmlns:a16="http://schemas.microsoft.com/office/drawing/2014/main" id="{0D620AF4-3D87-40B5-A6EC-70E80B8E786D}"/>
              </a:ext>
            </a:extLst>
          </p:cNvPr>
          <p:cNvPicPr>
            <a:picLocks noChangeAspect="1"/>
          </p:cNvPicPr>
          <p:nvPr/>
        </p:nvPicPr>
        <p:blipFill rotWithShape="1">
          <a:blip r:embed="rId3"/>
          <a:srcRect l="5255"/>
          <a:stretch/>
        </p:blipFill>
        <p:spPr>
          <a:xfrm>
            <a:off x="8545152" y="0"/>
            <a:ext cx="598848" cy="5143500"/>
          </a:xfrm>
          <a:prstGeom prst="rect">
            <a:avLst/>
          </a:prstGeom>
        </p:spPr>
      </p:pic>
      <p:sp>
        <p:nvSpPr>
          <p:cNvPr id="12" name="Rechthoek 11">
            <a:extLst>
              <a:ext uri="{FF2B5EF4-FFF2-40B4-BE49-F238E27FC236}">
                <a16:creationId xmlns:a16="http://schemas.microsoft.com/office/drawing/2014/main" id="{B8C7432D-DABC-40B0-9FDB-19523D82BE39}"/>
              </a:ext>
            </a:extLst>
          </p:cNvPr>
          <p:cNvSpPr/>
          <p:nvPr/>
        </p:nvSpPr>
        <p:spPr>
          <a:xfrm rot="5400000">
            <a:off x="-177943" y="702753"/>
            <a:ext cx="477900" cy="1220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pic>
        <p:nvPicPr>
          <p:cNvPr id="8" name="Afbeelding 7">
            <a:extLst>
              <a:ext uri="{FF2B5EF4-FFF2-40B4-BE49-F238E27FC236}">
                <a16:creationId xmlns:a16="http://schemas.microsoft.com/office/drawing/2014/main" id="{D7C25E5D-7ECC-4434-8455-A26E92CBEEA0}"/>
              </a:ext>
            </a:extLst>
          </p:cNvPr>
          <p:cNvPicPr>
            <a:picLocks noChangeAspect="1"/>
          </p:cNvPicPr>
          <p:nvPr/>
        </p:nvPicPr>
        <p:blipFill>
          <a:blip r:embed="rId4"/>
          <a:stretch>
            <a:fillRect/>
          </a:stretch>
        </p:blipFill>
        <p:spPr>
          <a:xfrm>
            <a:off x="4359096" y="4073946"/>
            <a:ext cx="1363897" cy="566978"/>
          </a:xfrm>
          <a:prstGeom prst="rect">
            <a:avLst/>
          </a:prstGeom>
        </p:spPr>
      </p:pic>
      <p:pic>
        <p:nvPicPr>
          <p:cNvPr id="13" name="Afbeelding 12">
            <a:extLst>
              <a:ext uri="{FF2B5EF4-FFF2-40B4-BE49-F238E27FC236}">
                <a16:creationId xmlns:a16="http://schemas.microsoft.com/office/drawing/2014/main" id="{55826F44-463E-442C-9C53-553425092B0B}"/>
              </a:ext>
            </a:extLst>
          </p:cNvPr>
          <p:cNvPicPr>
            <a:picLocks noChangeAspect="1"/>
          </p:cNvPicPr>
          <p:nvPr/>
        </p:nvPicPr>
        <p:blipFill>
          <a:blip r:embed="rId5"/>
          <a:stretch>
            <a:fillRect/>
          </a:stretch>
        </p:blipFill>
        <p:spPr>
          <a:xfrm>
            <a:off x="2471665" y="4070079"/>
            <a:ext cx="1395320" cy="539543"/>
          </a:xfrm>
          <a:prstGeom prst="rect">
            <a:avLst/>
          </a:prstGeom>
        </p:spPr>
      </p:pic>
      <p:pic>
        <p:nvPicPr>
          <p:cNvPr id="15" name="Afbeelding 14">
            <a:extLst>
              <a:ext uri="{FF2B5EF4-FFF2-40B4-BE49-F238E27FC236}">
                <a16:creationId xmlns:a16="http://schemas.microsoft.com/office/drawing/2014/main" id="{3D3D041B-07A7-47CF-B6A0-8EAE5B235EFC}"/>
              </a:ext>
            </a:extLst>
          </p:cNvPr>
          <p:cNvPicPr>
            <a:picLocks noChangeAspect="1"/>
          </p:cNvPicPr>
          <p:nvPr/>
        </p:nvPicPr>
        <p:blipFill>
          <a:blip r:embed="rId6"/>
          <a:stretch>
            <a:fillRect/>
          </a:stretch>
        </p:blipFill>
        <p:spPr>
          <a:xfrm>
            <a:off x="782711" y="4073947"/>
            <a:ext cx="1252837" cy="566978"/>
          </a:xfrm>
          <a:prstGeom prst="rect">
            <a:avLst/>
          </a:prstGeom>
        </p:spPr>
      </p:pic>
      <p:pic>
        <p:nvPicPr>
          <p:cNvPr id="17" name="Afbeelding 16">
            <a:extLst>
              <a:ext uri="{FF2B5EF4-FFF2-40B4-BE49-F238E27FC236}">
                <a16:creationId xmlns:a16="http://schemas.microsoft.com/office/drawing/2014/main" id="{EA6F7933-CEED-457D-B159-8467B0F218B5}"/>
              </a:ext>
            </a:extLst>
          </p:cNvPr>
          <p:cNvPicPr>
            <a:picLocks noChangeAspect="1"/>
          </p:cNvPicPr>
          <p:nvPr/>
        </p:nvPicPr>
        <p:blipFill>
          <a:blip r:embed="rId7"/>
          <a:stretch>
            <a:fillRect/>
          </a:stretch>
        </p:blipFill>
        <p:spPr>
          <a:xfrm>
            <a:off x="6334661" y="4066736"/>
            <a:ext cx="1312278" cy="598984"/>
          </a:xfrm>
          <a:prstGeom prst="rect">
            <a:avLst/>
          </a:prstGeom>
        </p:spPr>
      </p:pic>
    </p:spTree>
    <p:extLst>
      <p:ext uri="{BB962C8B-B14F-4D97-AF65-F5344CB8AC3E}">
        <p14:creationId xmlns:p14="http://schemas.microsoft.com/office/powerpoint/2010/main" val="223949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6D328A-3921-472E-9E74-34194AFC86A6}"/>
              </a:ext>
            </a:extLst>
          </p:cNvPr>
          <p:cNvSpPr>
            <a:spLocks noGrp="1"/>
          </p:cNvSpPr>
          <p:nvPr>
            <p:ph type="title"/>
          </p:nvPr>
        </p:nvSpPr>
        <p:spPr/>
        <p:txBody>
          <a:bodyPr>
            <a:normAutofit fontScale="90000"/>
          </a:bodyPr>
          <a:lstStyle/>
          <a:p>
            <a:endParaRPr lang="nl-NL"/>
          </a:p>
        </p:txBody>
      </p:sp>
      <p:sp>
        <p:nvSpPr>
          <p:cNvPr id="3" name="Tijdelijke aanduiding voor inhoud 2">
            <a:extLst>
              <a:ext uri="{FF2B5EF4-FFF2-40B4-BE49-F238E27FC236}">
                <a16:creationId xmlns:a16="http://schemas.microsoft.com/office/drawing/2014/main" id="{2717FE4E-5685-494D-91D0-880F0048B04A}"/>
              </a:ext>
            </a:extLst>
          </p:cNvPr>
          <p:cNvSpPr>
            <a:spLocks noGrp="1"/>
          </p:cNvSpPr>
          <p:nvPr>
            <p:ph idx="1"/>
          </p:nvPr>
        </p:nvSpPr>
        <p:spPr/>
        <p:txBody>
          <a:bodyPr/>
          <a:lstStyle/>
          <a:p>
            <a:endParaRPr lang="nl-NL"/>
          </a:p>
        </p:txBody>
      </p:sp>
      <p:pic>
        <p:nvPicPr>
          <p:cNvPr id="4098" name="Picture 2">
            <a:extLst>
              <a:ext uri="{FF2B5EF4-FFF2-40B4-BE49-F238E27FC236}">
                <a16:creationId xmlns:a16="http://schemas.microsoft.com/office/drawing/2014/main" id="{FE58F262-246A-4CF5-B8E0-07E20E8C0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1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5B3B0-8B7A-4652-9C54-B9CF646B3B5A}"/>
              </a:ext>
            </a:extLst>
          </p:cNvPr>
          <p:cNvSpPr>
            <a:spLocks noGrp="1"/>
          </p:cNvSpPr>
          <p:nvPr>
            <p:ph type="title"/>
          </p:nvPr>
        </p:nvSpPr>
        <p:spPr/>
        <p:txBody>
          <a:bodyPr>
            <a:normAutofit fontScale="90000"/>
          </a:bodyPr>
          <a:lstStyle/>
          <a:p>
            <a:endParaRPr lang="nl-NL"/>
          </a:p>
        </p:txBody>
      </p:sp>
      <p:sp>
        <p:nvSpPr>
          <p:cNvPr id="3" name="Tijdelijke aanduiding voor inhoud 2">
            <a:extLst>
              <a:ext uri="{FF2B5EF4-FFF2-40B4-BE49-F238E27FC236}">
                <a16:creationId xmlns:a16="http://schemas.microsoft.com/office/drawing/2014/main" id="{3E0830F0-D12E-4525-BAC7-AEB810B5C18E}"/>
              </a:ext>
            </a:extLst>
          </p:cNvPr>
          <p:cNvSpPr>
            <a:spLocks noGrp="1"/>
          </p:cNvSpPr>
          <p:nvPr>
            <p:ph idx="1"/>
          </p:nvPr>
        </p:nvSpPr>
        <p:spPr/>
        <p:txBody>
          <a:bodyPr/>
          <a:lstStyle/>
          <a:p>
            <a:endParaRPr lang="nl-NL"/>
          </a:p>
        </p:txBody>
      </p:sp>
      <p:pic>
        <p:nvPicPr>
          <p:cNvPr id="3074" name="Picture 2">
            <a:extLst>
              <a:ext uri="{FF2B5EF4-FFF2-40B4-BE49-F238E27FC236}">
                <a16:creationId xmlns:a16="http://schemas.microsoft.com/office/drawing/2014/main" id="{9AAE83D7-7483-4228-9C2D-3BB6A81C4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32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EB741-EF2D-4926-853D-50CC7E28E4A4}"/>
              </a:ext>
            </a:extLst>
          </p:cNvPr>
          <p:cNvSpPr>
            <a:spLocks noGrp="1"/>
          </p:cNvSpPr>
          <p:nvPr>
            <p:ph type="title"/>
          </p:nvPr>
        </p:nvSpPr>
        <p:spPr>
          <a:xfrm>
            <a:off x="628651" y="250792"/>
            <a:ext cx="7702748" cy="801921"/>
          </a:xfrm>
        </p:spPr>
        <p:txBody>
          <a:bodyPr>
            <a:noAutofit/>
          </a:bodyPr>
          <a:lstStyle/>
          <a:p>
            <a:pPr algn="ctr"/>
            <a:r>
              <a:rPr lang="nl-NL" b="1" dirty="0">
                <a:solidFill>
                  <a:srgbClr val="0070C0"/>
                </a:solidFill>
                <a:latin typeface="Exo 2" panose="020B0604020202020204" charset="0"/>
              </a:rPr>
              <a:t>Wat &amp; Hoe?</a:t>
            </a:r>
            <a:br>
              <a:rPr lang="nl-NL" sz="3600" b="1" dirty="0">
                <a:solidFill>
                  <a:srgbClr val="FF0000"/>
                </a:solidFill>
              </a:rPr>
            </a:br>
            <a:endParaRPr lang="nl-NL" sz="3600" b="1" dirty="0">
              <a:solidFill>
                <a:srgbClr val="FF0000"/>
              </a:solidFill>
            </a:endParaRPr>
          </a:p>
        </p:txBody>
      </p:sp>
      <p:sp>
        <p:nvSpPr>
          <p:cNvPr id="3" name="Tijdelijke aanduiding voor inhoud 2">
            <a:extLst>
              <a:ext uri="{FF2B5EF4-FFF2-40B4-BE49-F238E27FC236}">
                <a16:creationId xmlns:a16="http://schemas.microsoft.com/office/drawing/2014/main" id="{B56D32A6-B1FB-4D34-9F5C-40EA488B4841}"/>
              </a:ext>
            </a:extLst>
          </p:cNvPr>
          <p:cNvSpPr>
            <a:spLocks noGrp="1"/>
          </p:cNvSpPr>
          <p:nvPr>
            <p:ph idx="1"/>
          </p:nvPr>
        </p:nvSpPr>
        <p:spPr>
          <a:xfrm>
            <a:off x="558999" y="1052713"/>
            <a:ext cx="7842052" cy="3765176"/>
          </a:xfrm>
          <a:solidFill>
            <a:schemeClr val="bg1"/>
          </a:solidFill>
          <a:effectLst>
            <a:outerShdw blurRad="50800" dist="38100" dir="5400000" algn="t" rotWithShape="0">
              <a:prstClr val="black">
                <a:alpha val="40000"/>
              </a:prstClr>
            </a:outerShdw>
          </a:effectLst>
        </p:spPr>
        <p:txBody>
          <a:bodyPr spcFirstLastPara="1" vert="horz" wrap="square" lIns="68580" tIns="34290" rIns="68580" bIns="34290" rtlCol="0" anchor="t" anchorCtr="0">
            <a:normAutofit fontScale="25000" lnSpcReduction="20000"/>
          </a:bodyPr>
          <a:lstStyle/>
          <a:p>
            <a:pPr marL="0" indent="0" algn="l" rtl="0" fontAlgn="base">
              <a:buNone/>
            </a:pPr>
            <a:endParaRPr lang="nl-NL" sz="6400" b="0" i="0" u="none" strike="noStrike" dirty="0">
              <a:solidFill>
                <a:srgbClr val="595959"/>
              </a:solidFill>
              <a:effectLst/>
              <a:latin typeface="Exo 2 Regular" panose="020B0604020202020204" charset="0"/>
            </a:endParaRPr>
          </a:p>
          <a:p>
            <a:pPr marL="0" indent="0" algn="l" rtl="0" fontAlgn="base">
              <a:buNone/>
            </a:pPr>
            <a:r>
              <a:rPr lang="nl-NL" sz="6400" b="0" i="0" u="none" strike="noStrike" dirty="0">
                <a:solidFill>
                  <a:srgbClr val="595959"/>
                </a:solidFill>
                <a:effectLst/>
                <a:latin typeface="Exo 2 Regular" panose="020B0604020202020204" charset="0"/>
              </a:rPr>
              <a:t>DOEL: </a:t>
            </a:r>
          </a:p>
          <a:p>
            <a:pPr lvl="1" fontAlgn="base"/>
            <a:r>
              <a:rPr lang="nl-NL" sz="6400" dirty="0">
                <a:solidFill>
                  <a:srgbClr val="595959"/>
                </a:solidFill>
                <a:latin typeface="Exo 2 Regular" panose="020B0604020202020204" charset="0"/>
              </a:rPr>
              <a:t>O</a:t>
            </a:r>
            <a:r>
              <a:rPr lang="nl-NL" sz="6400" b="0" i="0" u="none" strike="noStrike" dirty="0">
                <a:solidFill>
                  <a:srgbClr val="595959"/>
                </a:solidFill>
                <a:effectLst/>
                <a:latin typeface="Exo 2 Regular" panose="020B0604020202020204" charset="0"/>
              </a:rPr>
              <a:t>ntwikkelen leeromgeving en kennisinfrastructuur voor samenwerking</a:t>
            </a:r>
            <a:r>
              <a:rPr lang="en-US" sz="6400" b="0" i="0" dirty="0">
                <a:solidFill>
                  <a:srgbClr val="000000"/>
                </a:solidFill>
                <a:effectLst/>
                <a:latin typeface="Exo 2 Regular" panose="020B0604020202020204" charset="0"/>
              </a:rPr>
              <a:t>​</a:t>
            </a:r>
          </a:p>
          <a:p>
            <a:pPr marL="0" indent="0" algn="l" rtl="0" fontAlgn="base">
              <a:buNone/>
            </a:pPr>
            <a:r>
              <a:rPr lang="nl-NL" sz="6400" b="0" i="0" dirty="0">
                <a:solidFill>
                  <a:srgbClr val="000000"/>
                </a:solidFill>
                <a:effectLst/>
                <a:latin typeface="Exo 2 Regular" panose="020B0604020202020204" charset="0"/>
              </a:rPr>
              <a:t>​</a:t>
            </a:r>
          </a:p>
          <a:p>
            <a:pPr marL="0" indent="0" algn="l" rtl="0" fontAlgn="base">
              <a:buNone/>
            </a:pPr>
            <a:endParaRPr lang="nl-NL" sz="6400" b="0" i="0" u="none" strike="noStrike" dirty="0">
              <a:solidFill>
                <a:srgbClr val="595959"/>
              </a:solidFill>
              <a:effectLst/>
              <a:latin typeface="Exo 2 Regular" panose="020B0604020202020204" charset="0"/>
            </a:endParaRPr>
          </a:p>
          <a:p>
            <a:pPr marL="0" indent="0" algn="l" rtl="0" fontAlgn="base">
              <a:buNone/>
            </a:pPr>
            <a:r>
              <a:rPr lang="nl-NL" sz="6400" b="0" i="0" u="none" strike="noStrike" dirty="0">
                <a:solidFill>
                  <a:srgbClr val="595959"/>
                </a:solidFill>
                <a:effectLst/>
                <a:latin typeface="Exo 2 Regular" panose="020B0604020202020204" charset="0"/>
              </a:rPr>
              <a:t>DOOR:</a:t>
            </a:r>
            <a:r>
              <a:rPr lang="nl-NL" sz="6400" b="0" i="0" dirty="0">
                <a:solidFill>
                  <a:srgbClr val="000000"/>
                </a:solidFill>
                <a:effectLst/>
                <a:latin typeface="Exo 2 Regular" panose="020B0604020202020204" charset="0"/>
              </a:rPr>
              <a:t>​</a:t>
            </a:r>
          </a:p>
          <a:p>
            <a:pPr lvl="1" fontAlgn="base"/>
            <a:r>
              <a:rPr lang="nl-NL" sz="6400" b="0" i="0" dirty="0">
                <a:solidFill>
                  <a:srgbClr val="000000"/>
                </a:solidFill>
                <a:effectLst/>
                <a:latin typeface="Exo 2 Regular" panose="020B0604020202020204" charset="0"/>
              </a:rPr>
              <a:t>​</a:t>
            </a:r>
            <a:r>
              <a:rPr lang="nl-NL" sz="6400" b="0" i="0" u="none" strike="noStrike" dirty="0">
                <a:solidFill>
                  <a:srgbClr val="595959"/>
                </a:solidFill>
                <a:effectLst/>
                <a:latin typeface="Exo 2 Regular" panose="020B0604020202020204" charset="0"/>
              </a:rPr>
              <a:t>Meet &amp; Match bijeenkomsten (online) rond thema’s</a:t>
            </a:r>
            <a:r>
              <a:rPr lang="en-US" sz="6400" b="0" i="0" dirty="0">
                <a:solidFill>
                  <a:srgbClr val="000000"/>
                </a:solidFill>
                <a:effectLst/>
                <a:latin typeface="Exo 2 Regular" panose="020B0604020202020204" charset="0"/>
              </a:rPr>
              <a:t>​​</a:t>
            </a:r>
          </a:p>
          <a:p>
            <a:pPr lvl="1" fontAlgn="base"/>
            <a:r>
              <a:rPr lang="nl-NL" sz="6400" b="0" i="0" u="none" strike="noStrike" dirty="0">
                <a:solidFill>
                  <a:srgbClr val="595959"/>
                </a:solidFill>
                <a:effectLst/>
                <a:latin typeface="Exo 2 Regular" panose="020B0604020202020204" charset="0"/>
              </a:rPr>
              <a:t>Netwerk in de stad met gemeente en maatschappelijke organisaties</a:t>
            </a:r>
            <a:r>
              <a:rPr lang="en-US" sz="6400" b="0" i="0" dirty="0">
                <a:solidFill>
                  <a:srgbClr val="000000"/>
                </a:solidFill>
                <a:effectLst/>
                <a:latin typeface="Exo 2 Regular" panose="020B0604020202020204" charset="0"/>
              </a:rPr>
              <a:t>​</a:t>
            </a:r>
          </a:p>
          <a:p>
            <a:pPr lvl="1" fontAlgn="base"/>
            <a:r>
              <a:rPr lang="nl-NL" sz="6400" b="0" i="0" u="none" strike="noStrike" dirty="0">
                <a:solidFill>
                  <a:srgbClr val="595959"/>
                </a:solidFill>
                <a:effectLst/>
                <a:latin typeface="Exo 2 Regular" panose="020B0604020202020204" charset="0"/>
              </a:rPr>
              <a:t>Ondersteuning docenten: </a:t>
            </a:r>
            <a:r>
              <a:rPr lang="nl-NL" sz="6400" b="0" i="0" u="none" strike="noStrike" dirty="0" err="1">
                <a:solidFill>
                  <a:srgbClr val="595959"/>
                </a:solidFill>
                <a:effectLst/>
                <a:latin typeface="Exo 2 Regular" panose="020B0604020202020204" charset="0"/>
              </a:rPr>
              <a:t>good</a:t>
            </a:r>
            <a:r>
              <a:rPr lang="nl-NL" sz="6400" b="0" i="0" u="none" strike="noStrike" dirty="0">
                <a:solidFill>
                  <a:srgbClr val="595959"/>
                </a:solidFill>
                <a:effectLst/>
                <a:latin typeface="Exo 2 Regular" panose="020B0604020202020204" charset="0"/>
              </a:rPr>
              <a:t> </a:t>
            </a:r>
            <a:r>
              <a:rPr lang="nl-NL" sz="6400" b="0" i="0" u="none" strike="noStrike" dirty="0" err="1">
                <a:solidFill>
                  <a:srgbClr val="595959"/>
                </a:solidFill>
                <a:effectLst/>
                <a:latin typeface="Exo 2 Regular" panose="020B0604020202020204" charset="0"/>
              </a:rPr>
              <a:t>practices</a:t>
            </a:r>
            <a:r>
              <a:rPr lang="nl-NL" sz="6400" b="0" i="0" u="none" strike="noStrike" dirty="0">
                <a:solidFill>
                  <a:srgbClr val="595959"/>
                </a:solidFill>
                <a:effectLst/>
                <a:latin typeface="Exo 2 Regular" panose="020B0604020202020204" charset="0"/>
              </a:rPr>
              <a:t> delen, netwerk en 'vraagarticulatie’</a:t>
            </a:r>
            <a:r>
              <a:rPr lang="nl-NL" sz="6400" b="0" i="0" dirty="0">
                <a:solidFill>
                  <a:srgbClr val="000000"/>
                </a:solidFill>
                <a:effectLst/>
                <a:latin typeface="Exo 2 Regular" panose="020B0604020202020204" charset="0"/>
              </a:rPr>
              <a:t>​</a:t>
            </a:r>
          </a:p>
          <a:p>
            <a:pPr lvl="1" fontAlgn="base"/>
            <a:r>
              <a:rPr lang="nl-NL" sz="6400" i="0" u="none" strike="noStrike" dirty="0">
                <a:solidFill>
                  <a:srgbClr val="595959"/>
                </a:solidFill>
                <a:effectLst/>
                <a:latin typeface="Exo 2 Regular" panose="020B0604020202020204" charset="0"/>
              </a:rPr>
              <a:t>Onderzoek:</a:t>
            </a:r>
            <a:r>
              <a:rPr lang="nl-NL" sz="6400" b="0" i="0" u="none" strike="noStrike" dirty="0">
                <a:solidFill>
                  <a:srgbClr val="595959"/>
                </a:solidFill>
                <a:effectLst/>
                <a:latin typeface="Exo 2 Regular" panose="020B0604020202020204" charset="0"/>
              </a:rPr>
              <a:t> ondersteuning bv. bij NWA-aanvraag &amp; netwerk</a:t>
            </a:r>
            <a:endParaRPr lang="en-US" sz="6400" b="0" i="0" dirty="0">
              <a:solidFill>
                <a:srgbClr val="000000"/>
              </a:solidFill>
              <a:effectLst/>
              <a:latin typeface="Exo 2 Regular" panose="020B0604020202020204" charset="0"/>
            </a:endParaRPr>
          </a:p>
          <a:p>
            <a:pPr marL="0" indent="0">
              <a:lnSpc>
                <a:spcPct val="114999"/>
              </a:lnSpc>
              <a:buNone/>
            </a:pPr>
            <a:endParaRPr lang="nl-NL" sz="6400" dirty="0"/>
          </a:p>
          <a:p>
            <a:pPr lvl="1" fontAlgn="base"/>
            <a:endParaRPr lang="nl-NL" sz="6400" b="0" i="0" dirty="0">
              <a:solidFill>
                <a:srgbClr val="000000"/>
              </a:solidFill>
              <a:effectLst/>
              <a:latin typeface="Exo 2 Regular" panose="020B0604020202020204" charset="0"/>
            </a:endParaRPr>
          </a:p>
          <a:p>
            <a:pPr lvl="1" fontAlgn="base"/>
            <a:r>
              <a:rPr lang="nl-NL" sz="6400" dirty="0">
                <a:solidFill>
                  <a:srgbClr val="595959"/>
                </a:solidFill>
                <a:latin typeface="Exo 2 Regular" panose="020B0604020202020204" charset="0"/>
              </a:rPr>
              <a:t>Leren met de Stad | Op Locatie -&gt; programmering</a:t>
            </a:r>
            <a:endParaRPr lang="nl-NL" sz="6400" b="0" i="0" dirty="0">
              <a:solidFill>
                <a:srgbClr val="595959"/>
              </a:solidFill>
              <a:effectLst/>
              <a:latin typeface="Exo 2 Regular" panose="020B0604020202020204" charset="0"/>
            </a:endParaRPr>
          </a:p>
          <a:p>
            <a:pPr lvl="1" fontAlgn="base"/>
            <a:endParaRPr lang="nl-NL" sz="4900" u="none" strike="noStrike" dirty="0">
              <a:solidFill>
                <a:srgbClr val="000000"/>
              </a:solidFill>
              <a:latin typeface="Exo 2 Regular" panose="020B0604020202020204" charset="0"/>
            </a:endParaRPr>
          </a:p>
          <a:p>
            <a:pPr marL="0" indent="0" algn="ctr">
              <a:buNone/>
            </a:pPr>
            <a:endParaRPr lang="nl-NL" sz="2700" dirty="0">
              <a:solidFill>
                <a:srgbClr val="FF0000"/>
              </a:solidFill>
              <a:latin typeface="Montserrat Light"/>
              <a:ea typeface="Montserrat Light"/>
              <a:cs typeface="Montserrat Light"/>
            </a:endParaRPr>
          </a:p>
          <a:p>
            <a:pPr marL="0" indent="0" algn="ctr">
              <a:buClr>
                <a:schemeClr val="dk1"/>
              </a:buClr>
              <a:buSzPts val="1100"/>
              <a:buNone/>
            </a:pPr>
            <a:br>
              <a:rPr lang="nl-NL" dirty="0">
                <a:solidFill>
                  <a:srgbClr val="666666"/>
                </a:solidFill>
                <a:latin typeface="Montserrat Light"/>
                <a:ea typeface="Montserrat Light"/>
                <a:cs typeface="Montserrat Light"/>
                <a:sym typeface="Montserrat Light"/>
              </a:rPr>
            </a:br>
            <a:r>
              <a:rPr lang="nl-NL" dirty="0">
                <a:solidFill>
                  <a:srgbClr val="666666"/>
                </a:solidFill>
                <a:latin typeface="Montserrat Light"/>
                <a:ea typeface="Montserrat Light"/>
                <a:cs typeface="Montserrat Light"/>
                <a:sym typeface="Montserrat Light"/>
              </a:rPr>
              <a:t>	</a:t>
            </a:r>
            <a:endParaRPr lang="nl-NL" dirty="0"/>
          </a:p>
        </p:txBody>
      </p:sp>
      <p:pic>
        <p:nvPicPr>
          <p:cNvPr id="6" name="Afbeelding 5">
            <a:extLst>
              <a:ext uri="{FF2B5EF4-FFF2-40B4-BE49-F238E27FC236}">
                <a16:creationId xmlns:a16="http://schemas.microsoft.com/office/drawing/2014/main" id="{0D620AF4-3D87-40B5-A6EC-70E80B8E786D}"/>
              </a:ext>
            </a:extLst>
          </p:cNvPr>
          <p:cNvPicPr>
            <a:picLocks noChangeAspect="1"/>
          </p:cNvPicPr>
          <p:nvPr/>
        </p:nvPicPr>
        <p:blipFill rotWithShape="1">
          <a:blip r:embed="rId3"/>
          <a:srcRect l="5255"/>
          <a:stretch/>
        </p:blipFill>
        <p:spPr>
          <a:xfrm>
            <a:off x="8545152" y="0"/>
            <a:ext cx="598848" cy="5143500"/>
          </a:xfrm>
          <a:prstGeom prst="rect">
            <a:avLst/>
          </a:prstGeom>
        </p:spPr>
      </p:pic>
      <p:sp>
        <p:nvSpPr>
          <p:cNvPr id="12" name="Rechthoek 11">
            <a:extLst>
              <a:ext uri="{FF2B5EF4-FFF2-40B4-BE49-F238E27FC236}">
                <a16:creationId xmlns:a16="http://schemas.microsoft.com/office/drawing/2014/main" id="{B8C7432D-DABC-40B0-9FDB-19523D82BE39}"/>
              </a:ext>
            </a:extLst>
          </p:cNvPr>
          <p:cNvSpPr/>
          <p:nvPr/>
        </p:nvSpPr>
        <p:spPr>
          <a:xfrm rot="5400000">
            <a:off x="-177943" y="702753"/>
            <a:ext cx="477900" cy="1220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Tree>
    <p:extLst>
      <p:ext uri="{BB962C8B-B14F-4D97-AF65-F5344CB8AC3E}">
        <p14:creationId xmlns:p14="http://schemas.microsoft.com/office/powerpoint/2010/main" val="278646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3" y="1"/>
            <a:ext cx="3830400" cy="5143500"/>
          </a:xfrm>
          <a:prstGeom prst="rect">
            <a:avLst/>
          </a:prstGeom>
          <a:solidFill>
            <a:srgbClr val="0D4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rot="10800000">
            <a:off x="-3" y="-316607"/>
            <a:ext cx="3032050" cy="3315176"/>
          </a:xfrm>
          <a:prstGeom prst="rect">
            <a:avLst/>
          </a:prstGeom>
          <a:noFill/>
          <a:ln>
            <a:noFill/>
          </a:ln>
        </p:spPr>
      </p:pic>
      <p:pic>
        <p:nvPicPr>
          <p:cNvPr id="57" name="Google Shape;57;p13"/>
          <p:cNvPicPr preferRelativeResize="0"/>
          <p:nvPr/>
        </p:nvPicPr>
        <p:blipFill>
          <a:blip r:embed="rId4" cstate="print">
            <a:extLst>
              <a:ext uri="{28A0092B-C50C-407E-A947-70E740481C1C}">
                <a14:useLocalDpi xmlns:a14="http://schemas.microsoft.com/office/drawing/2010/main"/>
              </a:ext>
            </a:extLst>
          </a:blip>
          <a:srcRect/>
          <a:stretch/>
        </p:blipFill>
        <p:spPr>
          <a:xfrm>
            <a:off x="1079350" y="455775"/>
            <a:ext cx="3636000" cy="4232100"/>
          </a:xfrm>
          <a:prstGeom prst="roundRect">
            <a:avLst>
              <a:gd name="adj" fmla="val 16667"/>
            </a:avLst>
          </a:prstGeom>
          <a:noFill/>
          <a:ln>
            <a:noFill/>
          </a:ln>
          <a:effectLst>
            <a:outerShdw blurRad="342900" dist="209550" dir="6000000" algn="bl" rotWithShape="0">
              <a:srgbClr val="000000">
                <a:alpha val="50000"/>
              </a:srgbClr>
            </a:outerShdw>
          </a:effectLst>
        </p:spPr>
      </p:pic>
      <p:pic>
        <p:nvPicPr>
          <p:cNvPr id="58" name="Google Shape;58;p13"/>
          <p:cNvPicPr preferRelativeResize="0"/>
          <p:nvPr/>
        </p:nvPicPr>
        <p:blipFill>
          <a:blip r:embed="rId3">
            <a:alphaModFix/>
          </a:blip>
          <a:stretch>
            <a:fillRect/>
          </a:stretch>
        </p:blipFill>
        <p:spPr>
          <a:xfrm>
            <a:off x="-1225753" y="3380843"/>
            <a:ext cx="3032050" cy="3315176"/>
          </a:xfrm>
          <a:prstGeom prst="rect">
            <a:avLst/>
          </a:prstGeom>
          <a:noFill/>
          <a:ln>
            <a:noFill/>
          </a:ln>
        </p:spPr>
      </p:pic>
      <p:sp>
        <p:nvSpPr>
          <p:cNvPr id="59" name="Google Shape;59;p13"/>
          <p:cNvSpPr txBox="1">
            <a:spLocks noGrp="1"/>
          </p:cNvSpPr>
          <p:nvPr>
            <p:ph type="ctrTitle"/>
          </p:nvPr>
        </p:nvSpPr>
        <p:spPr>
          <a:xfrm>
            <a:off x="5293630" y="1311791"/>
            <a:ext cx="3205800" cy="74996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990"/>
              <a:buNone/>
            </a:pPr>
            <a:r>
              <a:rPr lang="nl-NL" sz="2800" b="1">
                <a:solidFill>
                  <a:srgbClr val="0D47BF"/>
                </a:solidFill>
                <a:latin typeface="Exo 2"/>
                <a:ea typeface="Exo 2"/>
                <a:cs typeface="Exo 2"/>
                <a:sym typeface="Exo 2"/>
              </a:rPr>
              <a:t>Leren met de Stad | Op Locatie</a:t>
            </a:r>
            <a:endParaRPr sz="2800" b="1">
              <a:solidFill>
                <a:srgbClr val="0D47BF"/>
              </a:solidFill>
              <a:latin typeface="Exo 2"/>
              <a:ea typeface="Exo 2"/>
              <a:cs typeface="Exo 2"/>
              <a:sym typeface="Exo 2"/>
            </a:endParaRPr>
          </a:p>
        </p:txBody>
      </p:sp>
      <p:sp>
        <p:nvSpPr>
          <p:cNvPr id="60" name="Google Shape;60;p13"/>
          <p:cNvSpPr txBox="1">
            <a:spLocks noGrp="1"/>
          </p:cNvSpPr>
          <p:nvPr>
            <p:ph type="subTitle" idx="1"/>
          </p:nvPr>
        </p:nvSpPr>
        <p:spPr>
          <a:xfrm>
            <a:off x="5345250" y="2175125"/>
            <a:ext cx="3475550" cy="7116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770"/>
              <a:buNone/>
            </a:pPr>
            <a:endParaRPr lang="nl" sz="1550" dirty="0">
              <a:latin typeface="Exo 2 Regular"/>
              <a:ea typeface="Exo 2 Regular"/>
              <a:cs typeface="Exo 2 Regular"/>
            </a:endParaRPr>
          </a:p>
        </p:txBody>
      </p:sp>
      <p:sp>
        <p:nvSpPr>
          <p:cNvPr id="61" name="Google Shape;61;p13"/>
          <p:cNvSpPr txBox="1">
            <a:spLocks noGrp="1"/>
          </p:cNvSpPr>
          <p:nvPr>
            <p:ph type="subTitle" idx="1"/>
          </p:nvPr>
        </p:nvSpPr>
        <p:spPr>
          <a:xfrm>
            <a:off x="678775" y="4425150"/>
            <a:ext cx="8057400" cy="480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nl" sz="1200">
                <a:solidFill>
                  <a:srgbClr val="0D47BF"/>
                </a:solidFill>
                <a:latin typeface="Exo 2 Regular"/>
                <a:ea typeface="Exo 2 Regular"/>
                <a:cs typeface="Exo 2 Regular"/>
                <a:sym typeface="Exo 2 Regular"/>
              </a:rPr>
              <a:t>8 april 2021 </a:t>
            </a:r>
            <a:endParaRPr sz="1200">
              <a:solidFill>
                <a:srgbClr val="0D47BF"/>
              </a:solidFill>
              <a:latin typeface="Exo 2 Regular"/>
              <a:ea typeface="Exo 2 Regular"/>
              <a:cs typeface="Exo 2 Regular"/>
              <a:sym typeface="Exo 2 Regular"/>
            </a:endParaRPr>
          </a:p>
        </p:txBody>
      </p:sp>
      <p:pic>
        <p:nvPicPr>
          <p:cNvPr id="63" name="Google Shape;63;p13"/>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5767731" y="3520560"/>
            <a:ext cx="559976" cy="319190"/>
          </a:xfrm>
          <a:prstGeom prst="rect">
            <a:avLst/>
          </a:prstGeom>
          <a:noFill/>
          <a:ln>
            <a:noFill/>
          </a:ln>
        </p:spPr>
      </p:pic>
      <p:pic>
        <p:nvPicPr>
          <p:cNvPr id="64" name="Google Shape;64;p13"/>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7417363" y="3152023"/>
            <a:ext cx="559982" cy="319200"/>
          </a:xfrm>
          <a:prstGeom prst="rect">
            <a:avLst/>
          </a:prstGeom>
          <a:noFill/>
          <a:ln>
            <a:noFill/>
          </a:ln>
        </p:spPr>
      </p:pic>
      <p:pic>
        <p:nvPicPr>
          <p:cNvPr id="65" name="Google Shape;65;p13"/>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6844724" y="3530164"/>
            <a:ext cx="560809" cy="319200"/>
          </a:xfrm>
          <a:prstGeom prst="rect">
            <a:avLst/>
          </a:prstGeom>
          <a:noFill/>
          <a:ln>
            <a:noFill/>
          </a:ln>
        </p:spPr>
      </p:pic>
      <p:pic>
        <p:nvPicPr>
          <p:cNvPr id="66" name="Google Shape;66;p13"/>
          <p:cNvPicPr preferRelativeResize="0"/>
          <p:nvPr/>
        </p:nvPicPr>
        <p:blipFill>
          <a:blip r:embed="rId8" cstate="print">
            <a:alphaModFix/>
            <a:extLst>
              <a:ext uri="{28A0092B-C50C-407E-A947-70E740481C1C}">
                <a14:useLocalDpi xmlns:a14="http://schemas.microsoft.com/office/drawing/2010/main"/>
              </a:ext>
            </a:extLst>
          </a:blip>
          <a:stretch>
            <a:fillRect/>
          </a:stretch>
        </p:blipFill>
        <p:spPr>
          <a:xfrm>
            <a:off x="6041910" y="3245976"/>
            <a:ext cx="368137" cy="169731"/>
          </a:xfrm>
          <a:prstGeom prst="rect">
            <a:avLst/>
          </a:prstGeom>
          <a:noFill/>
          <a:ln>
            <a:noFill/>
          </a:ln>
        </p:spPr>
      </p:pic>
      <p:pic>
        <p:nvPicPr>
          <p:cNvPr id="67" name="Google Shape;67;p13"/>
          <p:cNvPicPr preferRelativeResize="0"/>
          <p:nvPr/>
        </p:nvPicPr>
        <p:blipFill>
          <a:blip r:embed="rId9" cstate="print">
            <a:alphaModFix/>
            <a:extLst>
              <a:ext uri="{28A0092B-C50C-407E-A947-70E740481C1C}">
                <a14:useLocalDpi xmlns:a14="http://schemas.microsoft.com/office/drawing/2010/main"/>
              </a:ext>
            </a:extLst>
          </a:blip>
          <a:stretch>
            <a:fillRect/>
          </a:stretch>
        </p:blipFill>
        <p:spPr>
          <a:xfrm>
            <a:off x="6675186" y="3226759"/>
            <a:ext cx="442688" cy="208158"/>
          </a:xfrm>
          <a:prstGeom prst="rect">
            <a:avLst/>
          </a:prstGeom>
          <a:noFill/>
          <a:ln>
            <a:noFill/>
          </a:ln>
        </p:spPr>
      </p:pic>
      <p:pic>
        <p:nvPicPr>
          <p:cNvPr id="68" name="Google Shape;68;p13"/>
          <p:cNvPicPr preferRelativeResize="0"/>
          <p:nvPr/>
        </p:nvPicPr>
        <p:blipFill>
          <a:blip r:embed="rId10" cstate="print">
            <a:alphaModFix/>
            <a:extLst>
              <a:ext uri="{28A0092B-C50C-407E-A947-70E740481C1C}">
                <a14:useLocalDpi xmlns:a14="http://schemas.microsoft.com/office/drawing/2010/main"/>
              </a:ext>
            </a:extLst>
          </a:blip>
          <a:stretch>
            <a:fillRect/>
          </a:stretch>
        </p:blipFill>
        <p:spPr>
          <a:xfrm>
            <a:off x="5458743" y="3207525"/>
            <a:ext cx="318029" cy="208169"/>
          </a:xfrm>
          <a:prstGeom prst="rect">
            <a:avLst/>
          </a:prstGeom>
          <a:noFill/>
          <a:ln>
            <a:noFill/>
          </a:ln>
        </p:spPr>
      </p:pic>
      <p:pic>
        <p:nvPicPr>
          <p:cNvPr id="3" name="Afbeelding 2">
            <a:extLst>
              <a:ext uri="{FF2B5EF4-FFF2-40B4-BE49-F238E27FC236}">
                <a16:creationId xmlns:a16="http://schemas.microsoft.com/office/drawing/2014/main" id="{EF22F4BB-17C4-418F-87EC-271AFB7B2AE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480378" y="198341"/>
            <a:ext cx="1340422" cy="6302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47BF"/>
        </a:solidFill>
        <a:effectLst/>
      </p:bgPr>
    </p:bg>
    <p:spTree>
      <p:nvGrpSpPr>
        <p:cNvPr id="1" name="Shape 98"/>
        <p:cNvGrpSpPr/>
        <p:nvPr/>
      </p:nvGrpSpPr>
      <p:grpSpPr>
        <a:xfrm>
          <a:off x="0" y="0"/>
          <a:ext cx="0" cy="0"/>
          <a:chOff x="0" y="0"/>
          <a:chExt cx="0" cy="0"/>
        </a:xfrm>
      </p:grpSpPr>
      <p:sp>
        <p:nvSpPr>
          <p:cNvPr id="100" name="Google Shape;100;p16"/>
          <p:cNvSpPr txBox="1">
            <a:spLocks noGrp="1"/>
          </p:cNvSpPr>
          <p:nvPr>
            <p:ph type="subTitle" idx="1"/>
          </p:nvPr>
        </p:nvSpPr>
        <p:spPr>
          <a:xfrm>
            <a:off x="1486674" y="902825"/>
            <a:ext cx="5333226" cy="5382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nl" sz="3200" b="1" dirty="0">
                <a:solidFill>
                  <a:srgbClr val="FFFFFF"/>
                </a:solidFill>
                <a:latin typeface="Exo 2"/>
                <a:ea typeface="Exo 2"/>
                <a:cs typeface="Exo 2"/>
                <a:sym typeface="Exo 2"/>
              </a:rPr>
              <a:t>BOOT (nu </a:t>
            </a:r>
            <a:r>
              <a:rPr lang="nl" sz="3200" b="1" dirty="0">
                <a:solidFill>
                  <a:schemeClr val="bg1"/>
                </a:solidFill>
                <a:latin typeface="Exo 2"/>
                <a:ea typeface="Exo 2"/>
                <a:cs typeface="Exo 2"/>
                <a:sym typeface="Exo 2"/>
                <a:hlinkClick r:id="rId3">
                  <a:extLst>
                    <a:ext uri="{A12FA001-AC4F-418D-AE19-62706E023703}">
                      <ahyp:hlinkClr xmlns:ahyp="http://schemas.microsoft.com/office/drawing/2018/hyperlinkcolor" val="tx"/>
                    </a:ext>
                  </a:extLst>
                </a:hlinkClick>
              </a:rPr>
              <a:t>Buurtcampus</a:t>
            </a:r>
            <a:r>
              <a:rPr lang="nl" sz="3200" b="1" dirty="0">
                <a:solidFill>
                  <a:srgbClr val="FFFFFF"/>
                </a:solidFill>
                <a:latin typeface="Exo 2"/>
                <a:ea typeface="Exo 2"/>
                <a:cs typeface="Exo 2"/>
                <a:sym typeface="Exo 2"/>
              </a:rPr>
              <a:t>)</a:t>
            </a:r>
            <a:endParaRPr sz="3200" b="1" dirty="0">
              <a:solidFill>
                <a:srgbClr val="FFFFFF"/>
              </a:solidFill>
              <a:latin typeface="Exo 2"/>
              <a:ea typeface="Exo 2"/>
              <a:cs typeface="Exo 2"/>
              <a:sym typeface="Exo 2"/>
            </a:endParaRPr>
          </a:p>
        </p:txBody>
      </p:sp>
      <p:sp>
        <p:nvSpPr>
          <p:cNvPr id="102" name="Google Shape;102;p16"/>
          <p:cNvSpPr txBox="1">
            <a:spLocks noGrp="1"/>
          </p:cNvSpPr>
          <p:nvPr>
            <p:ph type="subTitle" idx="1"/>
          </p:nvPr>
        </p:nvSpPr>
        <p:spPr>
          <a:xfrm>
            <a:off x="1486675" y="1441024"/>
            <a:ext cx="7325700" cy="1130725"/>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nl-NL" sz="2300" dirty="0">
                <a:solidFill>
                  <a:srgbClr val="FFFFFF"/>
                </a:solidFill>
                <a:latin typeface="Exo 2 Regular"/>
                <a:ea typeface="Exo 2 Regular"/>
                <a:cs typeface="Exo 2 Regular"/>
                <a:sym typeface="Exo 2 Regular"/>
              </a:rPr>
              <a:t>Buurtwinkel voor Onderwijs Onderzoek en Talentontwikkeling</a:t>
            </a:r>
          </a:p>
          <a:p>
            <a:pPr marL="0" lvl="0" indent="0" algn="l" rtl="0">
              <a:spcBef>
                <a:spcPts val="0"/>
              </a:spcBef>
              <a:spcAft>
                <a:spcPts val="0"/>
              </a:spcAft>
              <a:buNone/>
            </a:pPr>
            <a:endParaRPr lang="nl-NL" sz="2300" dirty="0">
              <a:solidFill>
                <a:srgbClr val="FFFFFF"/>
              </a:solidFill>
              <a:latin typeface="Exo 2 Regular"/>
              <a:ea typeface="Exo 2 Regular"/>
              <a:cs typeface="Exo 2 Regular"/>
              <a:sym typeface="Exo 2 Regular"/>
            </a:endParaRPr>
          </a:p>
          <a:p>
            <a:pPr marL="0" lvl="0" indent="0" algn="l" rtl="0">
              <a:spcBef>
                <a:spcPts val="0"/>
              </a:spcBef>
              <a:spcAft>
                <a:spcPts val="0"/>
              </a:spcAft>
              <a:buNone/>
            </a:pPr>
            <a:r>
              <a:rPr lang="nl-NL" sz="2300" dirty="0">
                <a:solidFill>
                  <a:srgbClr val="FFFFFF"/>
                </a:solidFill>
                <a:latin typeface="Exo 2 Regular"/>
                <a:ea typeface="Exo 2 Regular"/>
                <a:cs typeface="Exo 2 Regular"/>
                <a:sym typeface="Exo 2 Regular"/>
              </a:rPr>
              <a:t>Sinds</a:t>
            </a:r>
            <a:r>
              <a:rPr lang="nl" sz="2300" dirty="0">
                <a:solidFill>
                  <a:srgbClr val="FFFFFF"/>
                </a:solidFill>
                <a:latin typeface="Exo 2 Regular"/>
                <a:ea typeface="Exo 2 Regular"/>
                <a:cs typeface="Exo 2 Regular"/>
                <a:sym typeface="Exo 2 Regular"/>
              </a:rPr>
              <a:t> 2008 in Amsterdam</a:t>
            </a:r>
            <a:endParaRPr sz="2300" dirty="0">
              <a:solidFill>
                <a:srgbClr val="FFFFFF"/>
              </a:solidFill>
              <a:latin typeface="Exo 2 Regular"/>
              <a:ea typeface="Exo 2 Regular"/>
              <a:cs typeface="Exo 2 Regular"/>
              <a:sym typeface="Exo 2 Regular"/>
            </a:endParaRPr>
          </a:p>
        </p:txBody>
      </p:sp>
      <p:pic>
        <p:nvPicPr>
          <p:cNvPr id="103" name="Google Shape;103;p16"/>
          <p:cNvPicPr preferRelativeResize="0"/>
          <p:nvPr/>
        </p:nvPicPr>
        <p:blipFill>
          <a:blip r:embed="rId4">
            <a:alphaModFix/>
          </a:blip>
          <a:stretch>
            <a:fillRect/>
          </a:stretch>
        </p:blipFill>
        <p:spPr>
          <a:xfrm rot="10800000">
            <a:off x="0" y="0"/>
            <a:ext cx="602575" cy="5165575"/>
          </a:xfrm>
          <a:prstGeom prst="rect">
            <a:avLst/>
          </a:prstGeom>
          <a:noFill/>
          <a:ln>
            <a:noFill/>
          </a:ln>
        </p:spPr>
      </p:pic>
      <p:pic>
        <p:nvPicPr>
          <p:cNvPr id="9" name="Picture 2" descr="HvA BOOT">
            <a:extLst>
              <a:ext uri="{FF2B5EF4-FFF2-40B4-BE49-F238E27FC236}">
                <a16:creationId xmlns:a16="http://schemas.microsoft.com/office/drawing/2014/main" id="{52A59A9B-43FA-4061-860B-64428824E66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78040" y="1939172"/>
            <a:ext cx="1534335" cy="1534335"/>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descr="Afbeelding met kaart&#10;&#10;Automatisch gegenereerde beschrijving">
            <a:extLst>
              <a:ext uri="{FF2B5EF4-FFF2-40B4-BE49-F238E27FC236}">
                <a16:creationId xmlns:a16="http://schemas.microsoft.com/office/drawing/2014/main" id="{E2D635DB-A493-433F-925E-BA54323CA42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11466" y="3473507"/>
            <a:ext cx="7400909" cy="1534335"/>
          </a:xfrm>
          <a:prstGeom prst="rect">
            <a:avLst/>
          </a:prstGeom>
        </p:spPr>
      </p:pic>
      <p:pic>
        <p:nvPicPr>
          <p:cNvPr id="2" name="Afbeelding 2">
            <a:extLst>
              <a:ext uri="{FF2B5EF4-FFF2-40B4-BE49-F238E27FC236}">
                <a16:creationId xmlns:a16="http://schemas.microsoft.com/office/drawing/2014/main" id="{80891CF0-0499-4436-9F13-B04E0B8D2E4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29500" y="-303797"/>
            <a:ext cx="1684422" cy="16844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23"/>
          <p:cNvSpPr/>
          <p:nvPr/>
        </p:nvSpPr>
        <p:spPr>
          <a:xfrm>
            <a:off x="25" y="2574146"/>
            <a:ext cx="3048300" cy="25719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3047559" y="1207"/>
            <a:ext cx="3048300" cy="25719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6095700" y="2574146"/>
            <a:ext cx="3048300" cy="25719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txBox="1">
            <a:spLocks noGrp="1"/>
          </p:cNvSpPr>
          <p:nvPr>
            <p:ph type="subTitle" idx="1"/>
          </p:nvPr>
        </p:nvSpPr>
        <p:spPr>
          <a:xfrm>
            <a:off x="3253888" y="109025"/>
            <a:ext cx="2802900" cy="53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sz="1800" b="1">
                <a:solidFill>
                  <a:srgbClr val="0D47BF"/>
                </a:solidFill>
                <a:latin typeface="Exo 2"/>
                <a:ea typeface="Exo 2"/>
                <a:cs typeface="Exo 2"/>
                <a:sym typeface="Exo 2"/>
              </a:rPr>
              <a:t>De leidse kenniswinkel</a:t>
            </a:r>
            <a:endParaRPr sz="1800" b="1">
              <a:solidFill>
                <a:srgbClr val="0D47BF"/>
              </a:solidFill>
              <a:latin typeface="Exo 2"/>
              <a:ea typeface="Exo 2"/>
              <a:cs typeface="Exo 2"/>
              <a:sym typeface="Exo 2"/>
            </a:endParaRPr>
          </a:p>
        </p:txBody>
      </p:sp>
      <p:pic>
        <p:nvPicPr>
          <p:cNvPr id="3" name="Afbeelding 2">
            <a:extLst>
              <a:ext uri="{FF2B5EF4-FFF2-40B4-BE49-F238E27FC236}">
                <a16:creationId xmlns:a16="http://schemas.microsoft.com/office/drawing/2014/main" id="{7342F8AA-7851-4343-9793-01F4520AE1B6}"/>
              </a:ext>
            </a:extLst>
          </p:cNvPr>
          <p:cNvPicPr>
            <a:picLocks noChangeAspect="1"/>
          </p:cNvPicPr>
          <p:nvPr/>
        </p:nvPicPr>
        <p:blipFill>
          <a:blip r:embed="rId3"/>
          <a:stretch>
            <a:fillRect/>
          </a:stretch>
        </p:blipFill>
        <p:spPr>
          <a:xfrm>
            <a:off x="3986275" y="3244447"/>
            <a:ext cx="1171450" cy="1270726"/>
          </a:xfrm>
          <a:prstGeom prst="rect">
            <a:avLst/>
          </a:prstGeom>
        </p:spPr>
      </p:pic>
      <p:pic>
        <p:nvPicPr>
          <p:cNvPr id="5" name="Graphic 4">
            <a:extLst>
              <a:ext uri="{FF2B5EF4-FFF2-40B4-BE49-F238E27FC236}">
                <a16:creationId xmlns:a16="http://schemas.microsoft.com/office/drawing/2014/main" id="{5AD5B38D-B078-449C-8384-1BA0CBA7B1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748" y="3365288"/>
            <a:ext cx="1942752" cy="1107369"/>
          </a:xfrm>
          <a:prstGeom prst="rect">
            <a:avLst/>
          </a:prstGeom>
        </p:spPr>
      </p:pic>
      <p:pic>
        <p:nvPicPr>
          <p:cNvPr id="7" name="Graphic 6">
            <a:extLst>
              <a:ext uri="{FF2B5EF4-FFF2-40B4-BE49-F238E27FC236}">
                <a16:creationId xmlns:a16="http://schemas.microsoft.com/office/drawing/2014/main" id="{D49E8F68-14F4-4FAE-9A12-9AE6A7F7E7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71527" y="3365288"/>
            <a:ext cx="1838725" cy="1048073"/>
          </a:xfrm>
          <a:prstGeom prst="rect">
            <a:avLst/>
          </a:prstGeom>
        </p:spPr>
      </p:pic>
      <p:pic>
        <p:nvPicPr>
          <p:cNvPr id="29" name="Afbeelding 28">
            <a:extLst>
              <a:ext uri="{FF2B5EF4-FFF2-40B4-BE49-F238E27FC236}">
                <a16:creationId xmlns:a16="http://schemas.microsoft.com/office/drawing/2014/main" id="{229F0CE9-2B60-4B24-A319-D674B5A84EEB}"/>
              </a:ext>
            </a:extLst>
          </p:cNvPr>
          <p:cNvPicPr>
            <a:picLocks noChangeAspect="1"/>
          </p:cNvPicPr>
          <p:nvPr/>
        </p:nvPicPr>
        <p:blipFill>
          <a:blip r:embed="rId8"/>
          <a:stretch>
            <a:fillRect/>
          </a:stretch>
        </p:blipFill>
        <p:spPr>
          <a:xfrm>
            <a:off x="3546558" y="889832"/>
            <a:ext cx="2050884" cy="964352"/>
          </a:xfrm>
          <a:prstGeom prst="rect">
            <a:avLst/>
          </a:prstGeom>
        </p:spPr>
      </p:pic>
      <p:pic>
        <p:nvPicPr>
          <p:cNvPr id="43" name="Google Shape;198;p23">
            <a:extLst>
              <a:ext uri="{FF2B5EF4-FFF2-40B4-BE49-F238E27FC236}">
                <a16:creationId xmlns:a16="http://schemas.microsoft.com/office/drawing/2014/main" id="{626390AC-89D8-4AA2-826A-AD22E6370005}"/>
              </a:ext>
            </a:extLst>
          </p:cNvPr>
          <p:cNvPicPr preferRelativeResize="0"/>
          <p:nvPr/>
        </p:nvPicPr>
        <p:blipFill>
          <a:blip r:embed="rId9" cstate="print">
            <a:extLst>
              <a:ext uri="{28A0092B-C50C-407E-A947-70E740481C1C}">
                <a14:useLocalDpi xmlns:a14="http://schemas.microsoft.com/office/drawing/2010/main"/>
              </a:ext>
            </a:extLst>
          </a:blip>
          <a:srcRect/>
          <a:stretch/>
        </p:blipFill>
        <p:spPr>
          <a:xfrm>
            <a:off x="-582" y="4564"/>
            <a:ext cx="3047912" cy="2574315"/>
          </a:xfrm>
          <a:prstGeom prst="rect">
            <a:avLst/>
          </a:prstGeom>
          <a:noFill/>
          <a:ln>
            <a:noFill/>
          </a:ln>
        </p:spPr>
      </p:pic>
      <p:pic>
        <p:nvPicPr>
          <p:cNvPr id="44" name="Google Shape;198;p23">
            <a:extLst>
              <a:ext uri="{FF2B5EF4-FFF2-40B4-BE49-F238E27FC236}">
                <a16:creationId xmlns:a16="http://schemas.microsoft.com/office/drawing/2014/main" id="{CB7FBD2C-2750-4286-8019-489E53A396A6}"/>
              </a:ext>
            </a:extLst>
          </p:cNvPr>
          <p:cNvPicPr preferRelativeResize="0"/>
          <p:nvPr/>
        </p:nvPicPr>
        <p:blipFill>
          <a:blip r:embed="rId10" cstate="print">
            <a:extLst>
              <a:ext uri="{28A0092B-C50C-407E-A947-70E740481C1C}">
                <a14:useLocalDpi xmlns:a14="http://schemas.microsoft.com/office/drawing/2010/main"/>
              </a:ext>
            </a:extLst>
          </a:blip>
          <a:srcRect/>
          <a:stretch/>
        </p:blipFill>
        <p:spPr>
          <a:xfrm>
            <a:off x="6094705" y="-4961"/>
            <a:ext cx="3047912" cy="2574315"/>
          </a:xfrm>
          <a:prstGeom prst="rect">
            <a:avLst/>
          </a:prstGeom>
          <a:noFill/>
          <a:ln>
            <a:noFill/>
          </a:ln>
        </p:spPr>
      </p:pic>
    </p:spTree>
    <p:extLst>
      <p:ext uri="{BB962C8B-B14F-4D97-AF65-F5344CB8AC3E}">
        <p14:creationId xmlns:p14="http://schemas.microsoft.com/office/powerpoint/2010/main" val="564476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4"/>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7706725" y="416025"/>
            <a:ext cx="953100" cy="538200"/>
          </a:xfrm>
          <a:prstGeom prst="rect">
            <a:avLst/>
          </a:prstGeom>
          <a:noFill/>
          <a:ln>
            <a:noFill/>
          </a:ln>
        </p:spPr>
      </p:pic>
      <p:pic>
        <p:nvPicPr>
          <p:cNvPr id="74" name="Google Shape;74;p14"/>
          <p:cNvPicPr preferRelativeResize="0"/>
          <p:nvPr/>
        </p:nvPicPr>
        <p:blipFill>
          <a:blip r:embed="rId4" cstate="print">
            <a:extLst>
              <a:ext uri="{28A0092B-C50C-407E-A947-70E740481C1C}">
                <a14:useLocalDpi xmlns:a14="http://schemas.microsoft.com/office/drawing/2010/main"/>
              </a:ext>
            </a:extLst>
          </a:blip>
          <a:srcRect/>
          <a:stretch/>
        </p:blipFill>
        <p:spPr>
          <a:xfrm>
            <a:off x="5308500" y="0"/>
            <a:ext cx="3835500" cy="5143500"/>
          </a:xfrm>
          <a:prstGeom prst="rect">
            <a:avLst/>
          </a:prstGeom>
          <a:noFill/>
          <a:ln>
            <a:noFill/>
          </a:ln>
        </p:spPr>
      </p:pic>
      <p:sp>
        <p:nvSpPr>
          <p:cNvPr id="75" name="Google Shape;75;p14"/>
          <p:cNvSpPr txBox="1">
            <a:spLocks noGrp="1"/>
          </p:cNvSpPr>
          <p:nvPr>
            <p:ph type="ctrTitle"/>
          </p:nvPr>
        </p:nvSpPr>
        <p:spPr>
          <a:xfrm>
            <a:off x="640349" y="373675"/>
            <a:ext cx="2294683" cy="1732800"/>
          </a:xfrm>
          <a:prstGeom prst="rect">
            <a:avLst/>
          </a:prstGeom>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ts val="990"/>
              <a:buNone/>
            </a:pPr>
            <a:r>
              <a:rPr lang="nl-NL" sz="3430" b="1">
                <a:solidFill>
                  <a:srgbClr val="0D47BF"/>
                </a:solidFill>
                <a:latin typeface="Exo 2"/>
                <a:ea typeface="Exo 2"/>
                <a:cs typeface="Exo 2"/>
                <a:sym typeface="Exo 2"/>
              </a:rPr>
              <a:t>Leren met de Stad | Op Locatie</a:t>
            </a:r>
            <a:endParaRPr sz="3430" b="1">
              <a:solidFill>
                <a:srgbClr val="0D47BF"/>
              </a:solidFill>
              <a:latin typeface="Exo 2"/>
              <a:ea typeface="Exo 2"/>
              <a:cs typeface="Exo 2"/>
              <a:sym typeface="Exo 2"/>
            </a:endParaRPr>
          </a:p>
        </p:txBody>
      </p:sp>
      <p:sp>
        <p:nvSpPr>
          <p:cNvPr id="76" name="Google Shape;76;p14"/>
          <p:cNvSpPr txBox="1">
            <a:spLocks noGrp="1"/>
          </p:cNvSpPr>
          <p:nvPr>
            <p:ph type="subTitle" idx="1"/>
          </p:nvPr>
        </p:nvSpPr>
        <p:spPr>
          <a:xfrm>
            <a:off x="700561" y="2139275"/>
            <a:ext cx="3119099" cy="1107600"/>
          </a:xfrm>
          <a:prstGeom prst="rect">
            <a:avLst/>
          </a:prstGeom>
        </p:spPr>
        <p:txBody>
          <a:bodyPr spcFirstLastPara="1" wrap="square" lIns="91425" tIns="91425" rIns="91425" bIns="91425" anchor="t" anchorCtr="0">
            <a:noAutofit/>
          </a:bodyPr>
          <a:lstStyle/>
          <a:p>
            <a:pPr marL="0" indent="0" algn="l">
              <a:lnSpc>
                <a:spcPct val="115000"/>
              </a:lnSpc>
            </a:pPr>
            <a:r>
              <a:rPr lang="nl-NL" sz="2000" dirty="0">
                <a:solidFill>
                  <a:srgbClr val="0099FF"/>
                </a:solidFill>
                <a:latin typeface="Exo 2 Regular"/>
                <a:ea typeface="Exo 2 Regular"/>
                <a:cs typeface="Exo 2 Regular"/>
                <a:sym typeface="Exo 2 Regular"/>
              </a:rPr>
              <a:t>8 februari 2021 zijn wij van start gegaan met 125 studenten van 8 opleidingen van hbo rechten tot culturele antropologie.</a:t>
            </a:r>
            <a:endParaRPr lang="nl-NL" sz="2000" dirty="0">
              <a:solidFill>
                <a:srgbClr val="0099FF"/>
              </a:solidFill>
              <a:latin typeface="Exo 2 Regular"/>
              <a:ea typeface="Exo 2 Regular"/>
              <a:cs typeface="Exo 2 Regular"/>
            </a:endParaRPr>
          </a:p>
          <a:p>
            <a:pPr marL="0" indent="0" algn="l">
              <a:lnSpc>
                <a:spcPct val="114999"/>
              </a:lnSpc>
            </a:pPr>
            <a:endParaRPr lang="nl-NL" sz="2000" dirty="0">
              <a:solidFill>
                <a:srgbClr val="0099FF"/>
              </a:solidFill>
              <a:latin typeface="Exo 2 Regular"/>
              <a:ea typeface="Exo 2 Regular"/>
              <a:cs typeface="Exo 2 Regular"/>
            </a:endParaRPr>
          </a:p>
          <a:p>
            <a:pPr marL="0" indent="0" algn="l">
              <a:lnSpc>
                <a:spcPct val="114999"/>
              </a:lnSpc>
            </a:pPr>
            <a:endParaRPr lang="nl-NL" sz="2000" dirty="0">
              <a:solidFill>
                <a:srgbClr val="0099FF"/>
              </a:solidFill>
              <a:latin typeface="Exo 2 Regular"/>
              <a:ea typeface="Exo 2 Regular"/>
              <a:cs typeface="Exo 2 Regular"/>
            </a:endParaRPr>
          </a:p>
        </p:txBody>
      </p:sp>
      <p:sp>
        <p:nvSpPr>
          <p:cNvPr id="77" name="Google Shape;77;p14"/>
          <p:cNvSpPr/>
          <p:nvPr/>
        </p:nvSpPr>
        <p:spPr>
          <a:xfrm>
            <a:off x="3893756" y="477600"/>
            <a:ext cx="3119100" cy="418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Afbeelding 2">
            <a:extLst>
              <a:ext uri="{FF2B5EF4-FFF2-40B4-BE49-F238E27FC236}">
                <a16:creationId xmlns:a16="http://schemas.microsoft.com/office/drawing/2014/main" id="{D03AB5AA-3421-4CA8-B1FB-9020B1E56C0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01689" y="-424113"/>
            <a:ext cx="1684422" cy="1684422"/>
          </a:xfrm>
          <a:prstGeom prst="rect">
            <a:avLst/>
          </a:prstGeom>
        </p:spPr>
      </p:pic>
      <p:sp>
        <p:nvSpPr>
          <p:cNvPr id="20" name="Google Shape;78;p14">
            <a:extLst>
              <a:ext uri="{FF2B5EF4-FFF2-40B4-BE49-F238E27FC236}">
                <a16:creationId xmlns:a16="http://schemas.microsoft.com/office/drawing/2014/main" id="{FAE40BAC-74C4-432A-A731-9C75C99FC791}"/>
              </a:ext>
            </a:extLst>
          </p:cNvPr>
          <p:cNvSpPr txBox="1">
            <a:spLocks/>
          </p:cNvSpPr>
          <p:nvPr/>
        </p:nvSpPr>
        <p:spPr>
          <a:xfrm>
            <a:off x="4130477" y="2178428"/>
            <a:ext cx="2725370" cy="20727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lnSpc>
                <a:spcPct val="140000"/>
              </a:lnSpc>
            </a:pPr>
            <a:r>
              <a:rPr lang="nl-NL" sz="1050">
                <a:latin typeface="Exo 2 Regular" pitchFamily="2" charset="0"/>
                <a:ea typeface="Calibri" panose="020F0502020204030204" pitchFamily="34" charset="0"/>
              </a:rPr>
              <a:t>Het Adviespunt Belastingaangifte is een leuke en leerzame manier om echte mensen te helpen met echte problemen</a:t>
            </a:r>
            <a:r>
              <a:rPr lang="nl-NL" sz="1050">
                <a:latin typeface="Exo 2 Regular" pitchFamily="2" charset="0"/>
                <a:ea typeface="Exo 2 Regular"/>
                <a:cs typeface="Exo 2 Regular"/>
                <a:sym typeface="Exo 2 Regular"/>
              </a:rPr>
              <a:t>.</a:t>
            </a:r>
          </a:p>
        </p:txBody>
      </p:sp>
      <p:sp>
        <p:nvSpPr>
          <p:cNvPr id="21" name="AutoShape 2">
            <a:extLst>
              <a:ext uri="{FF2B5EF4-FFF2-40B4-BE49-F238E27FC236}">
                <a16:creationId xmlns:a16="http://schemas.microsoft.com/office/drawing/2014/main" id="{A61EC2DB-B7EA-4CCF-BC95-BF3B5BC0B53D}"/>
              </a:ext>
            </a:extLst>
          </p:cNvPr>
          <p:cNvSpPr>
            <a:spLocks/>
          </p:cNvSpPr>
          <p:nvPr/>
        </p:nvSpPr>
        <p:spPr bwMode="auto">
          <a:xfrm rot="21305081">
            <a:off x="4020058" y="2172017"/>
            <a:ext cx="389320" cy="247028"/>
          </a:xfrm>
          <a:custGeom>
            <a:avLst/>
            <a:gdLst>
              <a:gd name="T0" fmla="+- 0 1591 1292"/>
              <a:gd name="T1" fmla="*/ T0 w 871"/>
              <a:gd name="T2" fmla="+- 0 -222 -222"/>
              <a:gd name="T3" fmla="*/ -222 h 562"/>
              <a:gd name="T4" fmla="+- 0 1586 1292"/>
              <a:gd name="T5" fmla="*/ T4 w 871"/>
              <a:gd name="T6" fmla="+- 0 -222 -222"/>
              <a:gd name="T7" fmla="*/ -222 h 562"/>
              <a:gd name="T8" fmla="+- 0 1579 1292"/>
              <a:gd name="T9" fmla="*/ T8 w 871"/>
              <a:gd name="T10" fmla="+- 0 -221 -222"/>
              <a:gd name="T11" fmla="*/ -221 h 562"/>
              <a:gd name="T12" fmla="+- 0 1572 1292"/>
              <a:gd name="T13" fmla="*/ T12 w 871"/>
              <a:gd name="T14" fmla="+- 0 -216 -222"/>
              <a:gd name="T15" fmla="*/ -216 h 562"/>
              <a:gd name="T16" fmla="+- 0 1565 1292"/>
              <a:gd name="T17" fmla="*/ T16 w 871"/>
              <a:gd name="T18" fmla="+- 0 -207 -222"/>
              <a:gd name="T19" fmla="*/ -207 h 562"/>
              <a:gd name="T20" fmla="+- 0 1557 1292"/>
              <a:gd name="T21" fmla="*/ T20 w 871"/>
              <a:gd name="T22" fmla="+- 0 -192 -222"/>
              <a:gd name="T23" fmla="*/ -192 h 562"/>
              <a:gd name="T24" fmla="+- 0 1303 1292"/>
              <a:gd name="T25" fmla="*/ T24 w 871"/>
              <a:gd name="T26" fmla="+- 0 284 -222"/>
              <a:gd name="T27" fmla="*/ 284 h 562"/>
              <a:gd name="T28" fmla="+- 0 1292 1292"/>
              <a:gd name="T29" fmla="*/ T28 w 871"/>
              <a:gd name="T30" fmla="+- 0 303 -222"/>
              <a:gd name="T31" fmla="*/ 303 h 562"/>
              <a:gd name="T32" fmla="+- 0 1292 1292"/>
              <a:gd name="T33" fmla="*/ T32 w 871"/>
              <a:gd name="T34" fmla="+- 0 316 -222"/>
              <a:gd name="T35" fmla="*/ 316 h 562"/>
              <a:gd name="T36" fmla="+- 0 1294 1292"/>
              <a:gd name="T37" fmla="*/ T36 w 871"/>
              <a:gd name="T38" fmla="+- 0 327 -222"/>
              <a:gd name="T39" fmla="*/ 327 h 562"/>
              <a:gd name="T40" fmla="+- 0 1302 1292"/>
              <a:gd name="T41" fmla="*/ T40 w 871"/>
              <a:gd name="T42" fmla="+- 0 334 -222"/>
              <a:gd name="T43" fmla="*/ 334 h 562"/>
              <a:gd name="T44" fmla="+- 0 1315 1292"/>
              <a:gd name="T45" fmla="*/ T44 w 871"/>
              <a:gd name="T46" fmla="+- 0 338 -222"/>
              <a:gd name="T47" fmla="*/ 338 h 562"/>
              <a:gd name="T48" fmla="+- 0 1335 1292"/>
              <a:gd name="T49" fmla="*/ T48 w 871"/>
              <a:gd name="T50" fmla="+- 0 339 -222"/>
              <a:gd name="T51" fmla="*/ 339 h 562"/>
              <a:gd name="T52" fmla="+- 0 1542 1292"/>
              <a:gd name="T53" fmla="*/ T52 w 871"/>
              <a:gd name="T54" fmla="+- 0 339 -222"/>
              <a:gd name="T55" fmla="*/ 339 h 562"/>
              <a:gd name="T56" fmla="+- 0 1559 1292"/>
              <a:gd name="T57" fmla="*/ T56 w 871"/>
              <a:gd name="T58" fmla="+- 0 337 -222"/>
              <a:gd name="T59" fmla="*/ 337 h 562"/>
              <a:gd name="T60" fmla="+- 0 1572 1292"/>
              <a:gd name="T61" fmla="*/ T60 w 871"/>
              <a:gd name="T62" fmla="+- 0 331 -222"/>
              <a:gd name="T63" fmla="*/ 331 h 562"/>
              <a:gd name="T64" fmla="+- 0 1581 1292"/>
              <a:gd name="T65" fmla="*/ T64 w 871"/>
              <a:gd name="T66" fmla="+- 0 320 -222"/>
              <a:gd name="T67" fmla="*/ 320 h 562"/>
              <a:gd name="T68" fmla="+- 0 1589 1292"/>
              <a:gd name="T69" fmla="*/ T68 w 871"/>
              <a:gd name="T70" fmla="+- 0 303 -222"/>
              <a:gd name="T71" fmla="*/ 303 h 562"/>
              <a:gd name="T72" fmla="+- 0 1723 1292"/>
              <a:gd name="T73" fmla="*/ T72 w 871"/>
              <a:gd name="T74" fmla="+- 0 -132 -222"/>
              <a:gd name="T75" fmla="*/ -132 h 562"/>
              <a:gd name="T76" fmla="+- 0 1725 1292"/>
              <a:gd name="T77" fmla="*/ T76 w 871"/>
              <a:gd name="T78" fmla="+- 0 -141 -222"/>
              <a:gd name="T79" fmla="*/ -141 h 562"/>
              <a:gd name="T80" fmla="+- 0 1727 1292"/>
              <a:gd name="T81" fmla="*/ T80 w 871"/>
              <a:gd name="T82" fmla="+- 0 -154 -222"/>
              <a:gd name="T83" fmla="*/ -154 h 562"/>
              <a:gd name="T84" fmla="+- 0 1727 1292"/>
              <a:gd name="T85" fmla="*/ T84 w 871"/>
              <a:gd name="T86" fmla="+- 0 -160 -222"/>
              <a:gd name="T87" fmla="*/ -160 h 562"/>
              <a:gd name="T88" fmla="+- 0 1725 1292"/>
              <a:gd name="T89" fmla="*/ T88 w 871"/>
              <a:gd name="T90" fmla="+- 0 -168 -222"/>
              <a:gd name="T91" fmla="*/ -168 h 562"/>
              <a:gd name="T92" fmla="+- 0 1720 1292"/>
              <a:gd name="T93" fmla="*/ T92 w 871"/>
              <a:gd name="T94" fmla="+- 0 -175 -222"/>
              <a:gd name="T95" fmla="*/ -175 h 562"/>
              <a:gd name="T96" fmla="+- 0 1709 1292"/>
              <a:gd name="T97" fmla="*/ T96 w 871"/>
              <a:gd name="T98" fmla="+- 0 -181 -222"/>
              <a:gd name="T99" fmla="*/ -181 h 562"/>
              <a:gd name="T100" fmla="+- 0 1693 1292"/>
              <a:gd name="T101" fmla="*/ T100 w 871"/>
              <a:gd name="T102" fmla="+- 0 -188 -222"/>
              <a:gd name="T103" fmla="*/ -188 h 562"/>
              <a:gd name="T104" fmla="+- 0 1614 1292"/>
              <a:gd name="T105" fmla="*/ T104 w 871"/>
              <a:gd name="T106" fmla="+- 0 -216 -222"/>
              <a:gd name="T107" fmla="*/ -216 h 562"/>
              <a:gd name="T108" fmla="+- 0 1603 1292"/>
              <a:gd name="T109" fmla="*/ T108 w 871"/>
              <a:gd name="T110" fmla="+- 0 -218 -222"/>
              <a:gd name="T111" fmla="*/ -218 h 562"/>
              <a:gd name="T112" fmla="+- 0 1591 1292"/>
              <a:gd name="T113" fmla="*/ T112 w 871"/>
              <a:gd name="T114" fmla="+- 0 -222 -222"/>
              <a:gd name="T115" fmla="*/ -222 h 562"/>
              <a:gd name="T116" fmla="+- 0 2026 1292"/>
              <a:gd name="T117" fmla="*/ T116 w 871"/>
              <a:gd name="T118" fmla="+- 0 -222 -222"/>
              <a:gd name="T119" fmla="*/ -222 h 562"/>
              <a:gd name="T120" fmla="+- 0 2022 1292"/>
              <a:gd name="T121" fmla="*/ T120 w 871"/>
              <a:gd name="T122" fmla="+- 0 -222 -222"/>
              <a:gd name="T123" fmla="*/ -222 h 562"/>
              <a:gd name="T124" fmla="+- 0 2013 1292"/>
              <a:gd name="T125" fmla="*/ T124 w 871"/>
              <a:gd name="T126" fmla="+- 0 -221 -222"/>
              <a:gd name="T127" fmla="*/ -221 h 562"/>
              <a:gd name="T128" fmla="+- 0 2007 1292"/>
              <a:gd name="T129" fmla="*/ T128 w 871"/>
              <a:gd name="T130" fmla="+- 0 -216 -222"/>
              <a:gd name="T131" fmla="*/ -216 h 562"/>
              <a:gd name="T132" fmla="+- 0 2000 1292"/>
              <a:gd name="T133" fmla="*/ T132 w 871"/>
              <a:gd name="T134" fmla="+- 0 -207 -222"/>
              <a:gd name="T135" fmla="*/ -207 h 562"/>
              <a:gd name="T136" fmla="+- 0 1992 1292"/>
              <a:gd name="T137" fmla="*/ T136 w 871"/>
              <a:gd name="T138" fmla="+- 0 -192 -222"/>
              <a:gd name="T139" fmla="*/ -192 h 562"/>
              <a:gd name="T140" fmla="+- 0 1738 1292"/>
              <a:gd name="T141" fmla="*/ T140 w 871"/>
              <a:gd name="T142" fmla="+- 0 284 -222"/>
              <a:gd name="T143" fmla="*/ 284 h 562"/>
              <a:gd name="T144" fmla="+- 0 1727 1292"/>
              <a:gd name="T145" fmla="*/ T144 w 871"/>
              <a:gd name="T146" fmla="+- 0 305 -222"/>
              <a:gd name="T147" fmla="*/ 305 h 562"/>
              <a:gd name="T148" fmla="+- 0 1727 1292"/>
              <a:gd name="T149" fmla="*/ T148 w 871"/>
              <a:gd name="T150" fmla="+- 0 314 -222"/>
              <a:gd name="T151" fmla="*/ 314 h 562"/>
              <a:gd name="T152" fmla="+- 0 1730 1292"/>
              <a:gd name="T153" fmla="*/ T152 w 871"/>
              <a:gd name="T154" fmla="+- 0 326 -222"/>
              <a:gd name="T155" fmla="*/ 326 h 562"/>
              <a:gd name="T156" fmla="+- 0 1737 1292"/>
              <a:gd name="T157" fmla="*/ T156 w 871"/>
              <a:gd name="T158" fmla="+- 0 334 -222"/>
              <a:gd name="T159" fmla="*/ 334 h 562"/>
              <a:gd name="T160" fmla="+- 0 1751 1292"/>
              <a:gd name="T161" fmla="*/ T160 w 871"/>
              <a:gd name="T162" fmla="+- 0 338 -222"/>
              <a:gd name="T163" fmla="*/ 338 h 562"/>
              <a:gd name="T164" fmla="+- 0 1770 1292"/>
              <a:gd name="T165" fmla="*/ T164 w 871"/>
              <a:gd name="T166" fmla="+- 0 339 -222"/>
              <a:gd name="T167" fmla="*/ 339 h 562"/>
              <a:gd name="T168" fmla="+- 0 1977 1292"/>
              <a:gd name="T169" fmla="*/ T168 w 871"/>
              <a:gd name="T170" fmla="+- 0 339 -222"/>
              <a:gd name="T171" fmla="*/ 339 h 562"/>
              <a:gd name="T172" fmla="+- 0 1994 1292"/>
              <a:gd name="T173" fmla="*/ T172 w 871"/>
              <a:gd name="T174" fmla="+- 0 337 -222"/>
              <a:gd name="T175" fmla="*/ 337 h 562"/>
              <a:gd name="T176" fmla="+- 0 2007 1292"/>
              <a:gd name="T177" fmla="*/ T176 w 871"/>
              <a:gd name="T178" fmla="+- 0 331 -222"/>
              <a:gd name="T179" fmla="*/ 331 h 562"/>
              <a:gd name="T180" fmla="+- 0 2016 1292"/>
              <a:gd name="T181" fmla="*/ T180 w 871"/>
              <a:gd name="T182" fmla="+- 0 320 -222"/>
              <a:gd name="T183" fmla="*/ 320 h 562"/>
              <a:gd name="T184" fmla="+- 0 2024 1292"/>
              <a:gd name="T185" fmla="*/ T184 w 871"/>
              <a:gd name="T186" fmla="+- 0 303 -222"/>
              <a:gd name="T187" fmla="*/ 303 h 562"/>
              <a:gd name="T188" fmla="+- 0 2156 1292"/>
              <a:gd name="T189" fmla="*/ T188 w 871"/>
              <a:gd name="T190" fmla="+- 0 -132 -222"/>
              <a:gd name="T191" fmla="*/ -132 h 562"/>
              <a:gd name="T192" fmla="+- 0 2160 1292"/>
              <a:gd name="T193" fmla="*/ T192 w 871"/>
              <a:gd name="T194" fmla="+- 0 -141 -222"/>
              <a:gd name="T195" fmla="*/ -141 h 562"/>
              <a:gd name="T196" fmla="+- 0 2162 1292"/>
              <a:gd name="T197" fmla="*/ T196 w 871"/>
              <a:gd name="T198" fmla="+- 0 -156 -222"/>
              <a:gd name="T199" fmla="*/ -156 h 562"/>
              <a:gd name="T200" fmla="+- 0 2162 1292"/>
              <a:gd name="T201" fmla="*/ T200 w 871"/>
              <a:gd name="T202" fmla="+- 0 -160 -222"/>
              <a:gd name="T203" fmla="*/ -160 h 562"/>
              <a:gd name="T204" fmla="+- 0 2161 1292"/>
              <a:gd name="T205" fmla="*/ T204 w 871"/>
              <a:gd name="T206" fmla="+- 0 -169 -222"/>
              <a:gd name="T207" fmla="*/ -169 h 562"/>
              <a:gd name="T208" fmla="+- 0 2155 1292"/>
              <a:gd name="T209" fmla="*/ T208 w 871"/>
              <a:gd name="T210" fmla="+- 0 -176 -222"/>
              <a:gd name="T211" fmla="*/ -176 h 562"/>
              <a:gd name="T212" fmla="+- 0 2144 1292"/>
              <a:gd name="T213" fmla="*/ T212 w 871"/>
              <a:gd name="T214" fmla="+- 0 -182 -222"/>
              <a:gd name="T215" fmla="*/ -182 h 562"/>
              <a:gd name="T216" fmla="+- 0 2128 1292"/>
              <a:gd name="T217" fmla="*/ T216 w 871"/>
              <a:gd name="T218" fmla="+- 0 -188 -222"/>
              <a:gd name="T219" fmla="*/ -188 h 562"/>
              <a:gd name="T220" fmla="+- 0 2049 1292"/>
              <a:gd name="T221" fmla="*/ T220 w 871"/>
              <a:gd name="T222" fmla="+- 0 -216 -222"/>
              <a:gd name="T223" fmla="*/ -216 h 562"/>
              <a:gd name="T224" fmla="+- 0 2039 1292"/>
              <a:gd name="T225" fmla="*/ T224 w 871"/>
              <a:gd name="T226" fmla="+- 0 -218 -222"/>
              <a:gd name="T227" fmla="*/ -218 h 562"/>
              <a:gd name="T228" fmla="+- 0 2026 1292"/>
              <a:gd name="T229" fmla="*/ T228 w 871"/>
              <a:gd name="T230" fmla="+- 0 -222 -222"/>
              <a:gd name="T231" fmla="*/ -222 h 5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71" h="562">
                <a:moveTo>
                  <a:pt x="299" y="0"/>
                </a:moveTo>
                <a:lnTo>
                  <a:pt x="294" y="0"/>
                </a:lnTo>
                <a:lnTo>
                  <a:pt x="287" y="1"/>
                </a:lnTo>
                <a:lnTo>
                  <a:pt x="280" y="6"/>
                </a:lnTo>
                <a:lnTo>
                  <a:pt x="273" y="15"/>
                </a:lnTo>
                <a:lnTo>
                  <a:pt x="265" y="30"/>
                </a:lnTo>
                <a:lnTo>
                  <a:pt x="11" y="506"/>
                </a:lnTo>
                <a:lnTo>
                  <a:pt x="0" y="525"/>
                </a:lnTo>
                <a:lnTo>
                  <a:pt x="0" y="538"/>
                </a:lnTo>
                <a:lnTo>
                  <a:pt x="2" y="549"/>
                </a:lnTo>
                <a:lnTo>
                  <a:pt x="10" y="556"/>
                </a:lnTo>
                <a:lnTo>
                  <a:pt x="23" y="560"/>
                </a:lnTo>
                <a:lnTo>
                  <a:pt x="43" y="561"/>
                </a:lnTo>
                <a:lnTo>
                  <a:pt x="250" y="561"/>
                </a:lnTo>
                <a:lnTo>
                  <a:pt x="267" y="559"/>
                </a:lnTo>
                <a:lnTo>
                  <a:pt x="280" y="553"/>
                </a:lnTo>
                <a:lnTo>
                  <a:pt x="289" y="542"/>
                </a:lnTo>
                <a:lnTo>
                  <a:pt x="297" y="525"/>
                </a:lnTo>
                <a:lnTo>
                  <a:pt x="431" y="90"/>
                </a:lnTo>
                <a:lnTo>
                  <a:pt x="433" y="81"/>
                </a:lnTo>
                <a:lnTo>
                  <a:pt x="435" y="68"/>
                </a:lnTo>
                <a:lnTo>
                  <a:pt x="435" y="62"/>
                </a:lnTo>
                <a:lnTo>
                  <a:pt x="433" y="54"/>
                </a:lnTo>
                <a:lnTo>
                  <a:pt x="428" y="47"/>
                </a:lnTo>
                <a:lnTo>
                  <a:pt x="417" y="41"/>
                </a:lnTo>
                <a:lnTo>
                  <a:pt x="401" y="34"/>
                </a:lnTo>
                <a:lnTo>
                  <a:pt x="322" y="6"/>
                </a:lnTo>
                <a:lnTo>
                  <a:pt x="311" y="4"/>
                </a:lnTo>
                <a:lnTo>
                  <a:pt x="299" y="0"/>
                </a:lnTo>
                <a:close/>
                <a:moveTo>
                  <a:pt x="734" y="0"/>
                </a:moveTo>
                <a:lnTo>
                  <a:pt x="730" y="0"/>
                </a:lnTo>
                <a:lnTo>
                  <a:pt x="721" y="1"/>
                </a:lnTo>
                <a:lnTo>
                  <a:pt x="715" y="6"/>
                </a:lnTo>
                <a:lnTo>
                  <a:pt x="708" y="15"/>
                </a:lnTo>
                <a:lnTo>
                  <a:pt x="700" y="30"/>
                </a:lnTo>
                <a:lnTo>
                  <a:pt x="446" y="506"/>
                </a:lnTo>
                <a:lnTo>
                  <a:pt x="435" y="527"/>
                </a:lnTo>
                <a:lnTo>
                  <a:pt x="435" y="536"/>
                </a:lnTo>
                <a:lnTo>
                  <a:pt x="438" y="548"/>
                </a:lnTo>
                <a:lnTo>
                  <a:pt x="445" y="556"/>
                </a:lnTo>
                <a:lnTo>
                  <a:pt x="459" y="560"/>
                </a:lnTo>
                <a:lnTo>
                  <a:pt x="478" y="561"/>
                </a:lnTo>
                <a:lnTo>
                  <a:pt x="685" y="561"/>
                </a:lnTo>
                <a:lnTo>
                  <a:pt x="702" y="559"/>
                </a:lnTo>
                <a:lnTo>
                  <a:pt x="715" y="553"/>
                </a:lnTo>
                <a:lnTo>
                  <a:pt x="724" y="542"/>
                </a:lnTo>
                <a:lnTo>
                  <a:pt x="732" y="525"/>
                </a:lnTo>
                <a:lnTo>
                  <a:pt x="864" y="90"/>
                </a:lnTo>
                <a:lnTo>
                  <a:pt x="868" y="81"/>
                </a:lnTo>
                <a:lnTo>
                  <a:pt x="870" y="66"/>
                </a:lnTo>
                <a:lnTo>
                  <a:pt x="870" y="62"/>
                </a:lnTo>
                <a:lnTo>
                  <a:pt x="869" y="53"/>
                </a:lnTo>
                <a:lnTo>
                  <a:pt x="863" y="46"/>
                </a:lnTo>
                <a:lnTo>
                  <a:pt x="852" y="40"/>
                </a:lnTo>
                <a:lnTo>
                  <a:pt x="836" y="34"/>
                </a:lnTo>
                <a:lnTo>
                  <a:pt x="757" y="6"/>
                </a:lnTo>
                <a:lnTo>
                  <a:pt x="747" y="4"/>
                </a:lnTo>
                <a:lnTo>
                  <a:pt x="734" y="0"/>
                </a:lnTo>
                <a:close/>
              </a:path>
            </a:pathLst>
          </a:custGeom>
          <a:solidFill>
            <a:srgbClr val="FF8F26">
              <a:alpha val="20000"/>
            </a:srgbClr>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AutoShape 2">
            <a:extLst>
              <a:ext uri="{FF2B5EF4-FFF2-40B4-BE49-F238E27FC236}">
                <a16:creationId xmlns:a16="http://schemas.microsoft.com/office/drawing/2014/main" id="{2A59452F-B952-4E71-90D5-E175BC1E2A3C}"/>
              </a:ext>
            </a:extLst>
          </p:cNvPr>
          <p:cNvSpPr>
            <a:spLocks/>
          </p:cNvSpPr>
          <p:nvPr/>
        </p:nvSpPr>
        <p:spPr bwMode="auto">
          <a:xfrm rot="10960538">
            <a:off x="6386941" y="2807580"/>
            <a:ext cx="389320" cy="247028"/>
          </a:xfrm>
          <a:custGeom>
            <a:avLst/>
            <a:gdLst>
              <a:gd name="T0" fmla="+- 0 1591 1292"/>
              <a:gd name="T1" fmla="*/ T0 w 871"/>
              <a:gd name="T2" fmla="+- 0 -222 -222"/>
              <a:gd name="T3" fmla="*/ -222 h 562"/>
              <a:gd name="T4" fmla="+- 0 1586 1292"/>
              <a:gd name="T5" fmla="*/ T4 w 871"/>
              <a:gd name="T6" fmla="+- 0 -222 -222"/>
              <a:gd name="T7" fmla="*/ -222 h 562"/>
              <a:gd name="T8" fmla="+- 0 1579 1292"/>
              <a:gd name="T9" fmla="*/ T8 w 871"/>
              <a:gd name="T10" fmla="+- 0 -221 -222"/>
              <a:gd name="T11" fmla="*/ -221 h 562"/>
              <a:gd name="T12" fmla="+- 0 1572 1292"/>
              <a:gd name="T13" fmla="*/ T12 w 871"/>
              <a:gd name="T14" fmla="+- 0 -216 -222"/>
              <a:gd name="T15" fmla="*/ -216 h 562"/>
              <a:gd name="T16" fmla="+- 0 1565 1292"/>
              <a:gd name="T17" fmla="*/ T16 w 871"/>
              <a:gd name="T18" fmla="+- 0 -207 -222"/>
              <a:gd name="T19" fmla="*/ -207 h 562"/>
              <a:gd name="T20" fmla="+- 0 1557 1292"/>
              <a:gd name="T21" fmla="*/ T20 w 871"/>
              <a:gd name="T22" fmla="+- 0 -192 -222"/>
              <a:gd name="T23" fmla="*/ -192 h 562"/>
              <a:gd name="T24" fmla="+- 0 1303 1292"/>
              <a:gd name="T25" fmla="*/ T24 w 871"/>
              <a:gd name="T26" fmla="+- 0 284 -222"/>
              <a:gd name="T27" fmla="*/ 284 h 562"/>
              <a:gd name="T28" fmla="+- 0 1292 1292"/>
              <a:gd name="T29" fmla="*/ T28 w 871"/>
              <a:gd name="T30" fmla="+- 0 303 -222"/>
              <a:gd name="T31" fmla="*/ 303 h 562"/>
              <a:gd name="T32" fmla="+- 0 1292 1292"/>
              <a:gd name="T33" fmla="*/ T32 w 871"/>
              <a:gd name="T34" fmla="+- 0 316 -222"/>
              <a:gd name="T35" fmla="*/ 316 h 562"/>
              <a:gd name="T36" fmla="+- 0 1294 1292"/>
              <a:gd name="T37" fmla="*/ T36 w 871"/>
              <a:gd name="T38" fmla="+- 0 327 -222"/>
              <a:gd name="T39" fmla="*/ 327 h 562"/>
              <a:gd name="T40" fmla="+- 0 1302 1292"/>
              <a:gd name="T41" fmla="*/ T40 w 871"/>
              <a:gd name="T42" fmla="+- 0 334 -222"/>
              <a:gd name="T43" fmla="*/ 334 h 562"/>
              <a:gd name="T44" fmla="+- 0 1315 1292"/>
              <a:gd name="T45" fmla="*/ T44 w 871"/>
              <a:gd name="T46" fmla="+- 0 338 -222"/>
              <a:gd name="T47" fmla="*/ 338 h 562"/>
              <a:gd name="T48" fmla="+- 0 1335 1292"/>
              <a:gd name="T49" fmla="*/ T48 w 871"/>
              <a:gd name="T50" fmla="+- 0 339 -222"/>
              <a:gd name="T51" fmla="*/ 339 h 562"/>
              <a:gd name="T52" fmla="+- 0 1542 1292"/>
              <a:gd name="T53" fmla="*/ T52 w 871"/>
              <a:gd name="T54" fmla="+- 0 339 -222"/>
              <a:gd name="T55" fmla="*/ 339 h 562"/>
              <a:gd name="T56" fmla="+- 0 1559 1292"/>
              <a:gd name="T57" fmla="*/ T56 w 871"/>
              <a:gd name="T58" fmla="+- 0 337 -222"/>
              <a:gd name="T59" fmla="*/ 337 h 562"/>
              <a:gd name="T60" fmla="+- 0 1572 1292"/>
              <a:gd name="T61" fmla="*/ T60 w 871"/>
              <a:gd name="T62" fmla="+- 0 331 -222"/>
              <a:gd name="T63" fmla="*/ 331 h 562"/>
              <a:gd name="T64" fmla="+- 0 1581 1292"/>
              <a:gd name="T65" fmla="*/ T64 w 871"/>
              <a:gd name="T66" fmla="+- 0 320 -222"/>
              <a:gd name="T67" fmla="*/ 320 h 562"/>
              <a:gd name="T68" fmla="+- 0 1589 1292"/>
              <a:gd name="T69" fmla="*/ T68 w 871"/>
              <a:gd name="T70" fmla="+- 0 303 -222"/>
              <a:gd name="T71" fmla="*/ 303 h 562"/>
              <a:gd name="T72" fmla="+- 0 1723 1292"/>
              <a:gd name="T73" fmla="*/ T72 w 871"/>
              <a:gd name="T74" fmla="+- 0 -132 -222"/>
              <a:gd name="T75" fmla="*/ -132 h 562"/>
              <a:gd name="T76" fmla="+- 0 1725 1292"/>
              <a:gd name="T77" fmla="*/ T76 w 871"/>
              <a:gd name="T78" fmla="+- 0 -141 -222"/>
              <a:gd name="T79" fmla="*/ -141 h 562"/>
              <a:gd name="T80" fmla="+- 0 1727 1292"/>
              <a:gd name="T81" fmla="*/ T80 w 871"/>
              <a:gd name="T82" fmla="+- 0 -154 -222"/>
              <a:gd name="T83" fmla="*/ -154 h 562"/>
              <a:gd name="T84" fmla="+- 0 1727 1292"/>
              <a:gd name="T85" fmla="*/ T84 w 871"/>
              <a:gd name="T86" fmla="+- 0 -160 -222"/>
              <a:gd name="T87" fmla="*/ -160 h 562"/>
              <a:gd name="T88" fmla="+- 0 1725 1292"/>
              <a:gd name="T89" fmla="*/ T88 w 871"/>
              <a:gd name="T90" fmla="+- 0 -168 -222"/>
              <a:gd name="T91" fmla="*/ -168 h 562"/>
              <a:gd name="T92" fmla="+- 0 1720 1292"/>
              <a:gd name="T93" fmla="*/ T92 w 871"/>
              <a:gd name="T94" fmla="+- 0 -175 -222"/>
              <a:gd name="T95" fmla="*/ -175 h 562"/>
              <a:gd name="T96" fmla="+- 0 1709 1292"/>
              <a:gd name="T97" fmla="*/ T96 w 871"/>
              <a:gd name="T98" fmla="+- 0 -181 -222"/>
              <a:gd name="T99" fmla="*/ -181 h 562"/>
              <a:gd name="T100" fmla="+- 0 1693 1292"/>
              <a:gd name="T101" fmla="*/ T100 w 871"/>
              <a:gd name="T102" fmla="+- 0 -188 -222"/>
              <a:gd name="T103" fmla="*/ -188 h 562"/>
              <a:gd name="T104" fmla="+- 0 1614 1292"/>
              <a:gd name="T105" fmla="*/ T104 w 871"/>
              <a:gd name="T106" fmla="+- 0 -216 -222"/>
              <a:gd name="T107" fmla="*/ -216 h 562"/>
              <a:gd name="T108" fmla="+- 0 1603 1292"/>
              <a:gd name="T109" fmla="*/ T108 w 871"/>
              <a:gd name="T110" fmla="+- 0 -218 -222"/>
              <a:gd name="T111" fmla="*/ -218 h 562"/>
              <a:gd name="T112" fmla="+- 0 1591 1292"/>
              <a:gd name="T113" fmla="*/ T112 w 871"/>
              <a:gd name="T114" fmla="+- 0 -222 -222"/>
              <a:gd name="T115" fmla="*/ -222 h 562"/>
              <a:gd name="T116" fmla="+- 0 2026 1292"/>
              <a:gd name="T117" fmla="*/ T116 w 871"/>
              <a:gd name="T118" fmla="+- 0 -222 -222"/>
              <a:gd name="T119" fmla="*/ -222 h 562"/>
              <a:gd name="T120" fmla="+- 0 2022 1292"/>
              <a:gd name="T121" fmla="*/ T120 w 871"/>
              <a:gd name="T122" fmla="+- 0 -222 -222"/>
              <a:gd name="T123" fmla="*/ -222 h 562"/>
              <a:gd name="T124" fmla="+- 0 2013 1292"/>
              <a:gd name="T125" fmla="*/ T124 w 871"/>
              <a:gd name="T126" fmla="+- 0 -221 -222"/>
              <a:gd name="T127" fmla="*/ -221 h 562"/>
              <a:gd name="T128" fmla="+- 0 2007 1292"/>
              <a:gd name="T129" fmla="*/ T128 w 871"/>
              <a:gd name="T130" fmla="+- 0 -216 -222"/>
              <a:gd name="T131" fmla="*/ -216 h 562"/>
              <a:gd name="T132" fmla="+- 0 2000 1292"/>
              <a:gd name="T133" fmla="*/ T132 w 871"/>
              <a:gd name="T134" fmla="+- 0 -207 -222"/>
              <a:gd name="T135" fmla="*/ -207 h 562"/>
              <a:gd name="T136" fmla="+- 0 1992 1292"/>
              <a:gd name="T137" fmla="*/ T136 w 871"/>
              <a:gd name="T138" fmla="+- 0 -192 -222"/>
              <a:gd name="T139" fmla="*/ -192 h 562"/>
              <a:gd name="T140" fmla="+- 0 1738 1292"/>
              <a:gd name="T141" fmla="*/ T140 w 871"/>
              <a:gd name="T142" fmla="+- 0 284 -222"/>
              <a:gd name="T143" fmla="*/ 284 h 562"/>
              <a:gd name="T144" fmla="+- 0 1727 1292"/>
              <a:gd name="T145" fmla="*/ T144 w 871"/>
              <a:gd name="T146" fmla="+- 0 305 -222"/>
              <a:gd name="T147" fmla="*/ 305 h 562"/>
              <a:gd name="T148" fmla="+- 0 1727 1292"/>
              <a:gd name="T149" fmla="*/ T148 w 871"/>
              <a:gd name="T150" fmla="+- 0 314 -222"/>
              <a:gd name="T151" fmla="*/ 314 h 562"/>
              <a:gd name="T152" fmla="+- 0 1730 1292"/>
              <a:gd name="T153" fmla="*/ T152 w 871"/>
              <a:gd name="T154" fmla="+- 0 326 -222"/>
              <a:gd name="T155" fmla="*/ 326 h 562"/>
              <a:gd name="T156" fmla="+- 0 1737 1292"/>
              <a:gd name="T157" fmla="*/ T156 w 871"/>
              <a:gd name="T158" fmla="+- 0 334 -222"/>
              <a:gd name="T159" fmla="*/ 334 h 562"/>
              <a:gd name="T160" fmla="+- 0 1751 1292"/>
              <a:gd name="T161" fmla="*/ T160 w 871"/>
              <a:gd name="T162" fmla="+- 0 338 -222"/>
              <a:gd name="T163" fmla="*/ 338 h 562"/>
              <a:gd name="T164" fmla="+- 0 1770 1292"/>
              <a:gd name="T165" fmla="*/ T164 w 871"/>
              <a:gd name="T166" fmla="+- 0 339 -222"/>
              <a:gd name="T167" fmla="*/ 339 h 562"/>
              <a:gd name="T168" fmla="+- 0 1977 1292"/>
              <a:gd name="T169" fmla="*/ T168 w 871"/>
              <a:gd name="T170" fmla="+- 0 339 -222"/>
              <a:gd name="T171" fmla="*/ 339 h 562"/>
              <a:gd name="T172" fmla="+- 0 1994 1292"/>
              <a:gd name="T173" fmla="*/ T172 w 871"/>
              <a:gd name="T174" fmla="+- 0 337 -222"/>
              <a:gd name="T175" fmla="*/ 337 h 562"/>
              <a:gd name="T176" fmla="+- 0 2007 1292"/>
              <a:gd name="T177" fmla="*/ T176 w 871"/>
              <a:gd name="T178" fmla="+- 0 331 -222"/>
              <a:gd name="T179" fmla="*/ 331 h 562"/>
              <a:gd name="T180" fmla="+- 0 2016 1292"/>
              <a:gd name="T181" fmla="*/ T180 w 871"/>
              <a:gd name="T182" fmla="+- 0 320 -222"/>
              <a:gd name="T183" fmla="*/ 320 h 562"/>
              <a:gd name="T184" fmla="+- 0 2024 1292"/>
              <a:gd name="T185" fmla="*/ T184 w 871"/>
              <a:gd name="T186" fmla="+- 0 303 -222"/>
              <a:gd name="T187" fmla="*/ 303 h 562"/>
              <a:gd name="T188" fmla="+- 0 2156 1292"/>
              <a:gd name="T189" fmla="*/ T188 w 871"/>
              <a:gd name="T190" fmla="+- 0 -132 -222"/>
              <a:gd name="T191" fmla="*/ -132 h 562"/>
              <a:gd name="T192" fmla="+- 0 2160 1292"/>
              <a:gd name="T193" fmla="*/ T192 w 871"/>
              <a:gd name="T194" fmla="+- 0 -141 -222"/>
              <a:gd name="T195" fmla="*/ -141 h 562"/>
              <a:gd name="T196" fmla="+- 0 2162 1292"/>
              <a:gd name="T197" fmla="*/ T196 w 871"/>
              <a:gd name="T198" fmla="+- 0 -156 -222"/>
              <a:gd name="T199" fmla="*/ -156 h 562"/>
              <a:gd name="T200" fmla="+- 0 2162 1292"/>
              <a:gd name="T201" fmla="*/ T200 w 871"/>
              <a:gd name="T202" fmla="+- 0 -160 -222"/>
              <a:gd name="T203" fmla="*/ -160 h 562"/>
              <a:gd name="T204" fmla="+- 0 2161 1292"/>
              <a:gd name="T205" fmla="*/ T204 w 871"/>
              <a:gd name="T206" fmla="+- 0 -169 -222"/>
              <a:gd name="T207" fmla="*/ -169 h 562"/>
              <a:gd name="T208" fmla="+- 0 2155 1292"/>
              <a:gd name="T209" fmla="*/ T208 w 871"/>
              <a:gd name="T210" fmla="+- 0 -176 -222"/>
              <a:gd name="T211" fmla="*/ -176 h 562"/>
              <a:gd name="T212" fmla="+- 0 2144 1292"/>
              <a:gd name="T213" fmla="*/ T212 w 871"/>
              <a:gd name="T214" fmla="+- 0 -182 -222"/>
              <a:gd name="T215" fmla="*/ -182 h 562"/>
              <a:gd name="T216" fmla="+- 0 2128 1292"/>
              <a:gd name="T217" fmla="*/ T216 w 871"/>
              <a:gd name="T218" fmla="+- 0 -188 -222"/>
              <a:gd name="T219" fmla="*/ -188 h 562"/>
              <a:gd name="T220" fmla="+- 0 2049 1292"/>
              <a:gd name="T221" fmla="*/ T220 w 871"/>
              <a:gd name="T222" fmla="+- 0 -216 -222"/>
              <a:gd name="T223" fmla="*/ -216 h 562"/>
              <a:gd name="T224" fmla="+- 0 2039 1292"/>
              <a:gd name="T225" fmla="*/ T224 w 871"/>
              <a:gd name="T226" fmla="+- 0 -218 -222"/>
              <a:gd name="T227" fmla="*/ -218 h 562"/>
              <a:gd name="T228" fmla="+- 0 2026 1292"/>
              <a:gd name="T229" fmla="*/ T228 w 871"/>
              <a:gd name="T230" fmla="+- 0 -222 -222"/>
              <a:gd name="T231" fmla="*/ -222 h 5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71" h="562">
                <a:moveTo>
                  <a:pt x="299" y="0"/>
                </a:moveTo>
                <a:lnTo>
                  <a:pt x="294" y="0"/>
                </a:lnTo>
                <a:lnTo>
                  <a:pt x="287" y="1"/>
                </a:lnTo>
                <a:lnTo>
                  <a:pt x="280" y="6"/>
                </a:lnTo>
                <a:lnTo>
                  <a:pt x="273" y="15"/>
                </a:lnTo>
                <a:lnTo>
                  <a:pt x="265" y="30"/>
                </a:lnTo>
                <a:lnTo>
                  <a:pt x="11" y="506"/>
                </a:lnTo>
                <a:lnTo>
                  <a:pt x="0" y="525"/>
                </a:lnTo>
                <a:lnTo>
                  <a:pt x="0" y="538"/>
                </a:lnTo>
                <a:lnTo>
                  <a:pt x="2" y="549"/>
                </a:lnTo>
                <a:lnTo>
                  <a:pt x="10" y="556"/>
                </a:lnTo>
                <a:lnTo>
                  <a:pt x="23" y="560"/>
                </a:lnTo>
                <a:lnTo>
                  <a:pt x="43" y="561"/>
                </a:lnTo>
                <a:lnTo>
                  <a:pt x="250" y="561"/>
                </a:lnTo>
                <a:lnTo>
                  <a:pt x="267" y="559"/>
                </a:lnTo>
                <a:lnTo>
                  <a:pt x="280" y="553"/>
                </a:lnTo>
                <a:lnTo>
                  <a:pt x="289" y="542"/>
                </a:lnTo>
                <a:lnTo>
                  <a:pt x="297" y="525"/>
                </a:lnTo>
                <a:lnTo>
                  <a:pt x="431" y="90"/>
                </a:lnTo>
                <a:lnTo>
                  <a:pt x="433" y="81"/>
                </a:lnTo>
                <a:lnTo>
                  <a:pt x="435" y="68"/>
                </a:lnTo>
                <a:lnTo>
                  <a:pt x="435" y="62"/>
                </a:lnTo>
                <a:lnTo>
                  <a:pt x="433" y="54"/>
                </a:lnTo>
                <a:lnTo>
                  <a:pt x="428" y="47"/>
                </a:lnTo>
                <a:lnTo>
                  <a:pt x="417" y="41"/>
                </a:lnTo>
                <a:lnTo>
                  <a:pt x="401" y="34"/>
                </a:lnTo>
                <a:lnTo>
                  <a:pt x="322" y="6"/>
                </a:lnTo>
                <a:lnTo>
                  <a:pt x="311" y="4"/>
                </a:lnTo>
                <a:lnTo>
                  <a:pt x="299" y="0"/>
                </a:lnTo>
                <a:close/>
                <a:moveTo>
                  <a:pt x="734" y="0"/>
                </a:moveTo>
                <a:lnTo>
                  <a:pt x="730" y="0"/>
                </a:lnTo>
                <a:lnTo>
                  <a:pt x="721" y="1"/>
                </a:lnTo>
                <a:lnTo>
                  <a:pt x="715" y="6"/>
                </a:lnTo>
                <a:lnTo>
                  <a:pt x="708" y="15"/>
                </a:lnTo>
                <a:lnTo>
                  <a:pt x="700" y="30"/>
                </a:lnTo>
                <a:lnTo>
                  <a:pt x="446" y="506"/>
                </a:lnTo>
                <a:lnTo>
                  <a:pt x="435" y="527"/>
                </a:lnTo>
                <a:lnTo>
                  <a:pt x="435" y="536"/>
                </a:lnTo>
                <a:lnTo>
                  <a:pt x="438" y="548"/>
                </a:lnTo>
                <a:lnTo>
                  <a:pt x="445" y="556"/>
                </a:lnTo>
                <a:lnTo>
                  <a:pt x="459" y="560"/>
                </a:lnTo>
                <a:lnTo>
                  <a:pt x="478" y="561"/>
                </a:lnTo>
                <a:lnTo>
                  <a:pt x="685" y="561"/>
                </a:lnTo>
                <a:lnTo>
                  <a:pt x="702" y="559"/>
                </a:lnTo>
                <a:lnTo>
                  <a:pt x="715" y="553"/>
                </a:lnTo>
                <a:lnTo>
                  <a:pt x="724" y="542"/>
                </a:lnTo>
                <a:lnTo>
                  <a:pt x="732" y="525"/>
                </a:lnTo>
                <a:lnTo>
                  <a:pt x="864" y="90"/>
                </a:lnTo>
                <a:lnTo>
                  <a:pt x="868" y="81"/>
                </a:lnTo>
                <a:lnTo>
                  <a:pt x="870" y="66"/>
                </a:lnTo>
                <a:lnTo>
                  <a:pt x="870" y="62"/>
                </a:lnTo>
                <a:lnTo>
                  <a:pt x="869" y="53"/>
                </a:lnTo>
                <a:lnTo>
                  <a:pt x="863" y="46"/>
                </a:lnTo>
                <a:lnTo>
                  <a:pt x="852" y="40"/>
                </a:lnTo>
                <a:lnTo>
                  <a:pt x="836" y="34"/>
                </a:lnTo>
                <a:lnTo>
                  <a:pt x="757" y="6"/>
                </a:lnTo>
                <a:lnTo>
                  <a:pt x="747" y="4"/>
                </a:lnTo>
                <a:lnTo>
                  <a:pt x="734" y="0"/>
                </a:lnTo>
                <a:close/>
              </a:path>
            </a:pathLst>
          </a:custGeom>
          <a:solidFill>
            <a:srgbClr val="FF8F26">
              <a:alpha val="20000"/>
            </a:srgbClr>
          </a:solidFill>
          <a:ln>
            <a:noFill/>
          </a:ln>
        </p:spPr>
        <p:txBody>
          <a:bodyPr vert="horz" wrap="square" lIns="91440" tIns="45720" rIns="91440" bIns="45720" numCol="1" anchor="t" anchorCtr="0" compatLnSpc="1">
            <a:prstTxWarp prst="textNoShape">
              <a:avLst/>
            </a:prstTxWarp>
          </a:bodyPr>
          <a:lstStyle/>
          <a:p>
            <a:endParaRPr lang="nl-NL"/>
          </a:p>
        </p:txBody>
      </p:sp>
      <p:sp>
        <p:nvSpPr>
          <p:cNvPr id="23" name="Google Shape;143;p19">
            <a:extLst>
              <a:ext uri="{FF2B5EF4-FFF2-40B4-BE49-F238E27FC236}">
                <a16:creationId xmlns:a16="http://schemas.microsoft.com/office/drawing/2014/main" id="{26DCD4A7-8261-42A2-8696-A10F05A87598}"/>
              </a:ext>
            </a:extLst>
          </p:cNvPr>
          <p:cNvSpPr txBox="1">
            <a:spLocks/>
          </p:cNvSpPr>
          <p:nvPr/>
        </p:nvSpPr>
        <p:spPr>
          <a:xfrm>
            <a:off x="4112849" y="1577374"/>
            <a:ext cx="2830895" cy="90544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lnSpc>
                <a:spcPct val="120000"/>
              </a:lnSpc>
            </a:pPr>
            <a:r>
              <a:rPr lang="nl-NL" sz="1200" b="1">
                <a:latin typeface="Exo 2"/>
                <a:ea typeface="Exo 2"/>
                <a:cs typeface="Exo 2"/>
                <a:sym typeface="Exo 2"/>
              </a:rPr>
              <a:t>Anne Geul – tweedejaarsstudent Sociaal Juridische Dienstverlening</a:t>
            </a:r>
          </a:p>
        </p:txBody>
      </p:sp>
      <p:pic>
        <p:nvPicPr>
          <p:cNvPr id="24" name="Afbeelding 23" descr="Afbeelding met persoon, teken, poseren&#10;&#10;Automatisch gegenereerde beschrijving">
            <a:extLst>
              <a:ext uri="{FF2B5EF4-FFF2-40B4-BE49-F238E27FC236}">
                <a16:creationId xmlns:a16="http://schemas.microsoft.com/office/drawing/2014/main" id="{F52E2930-9A92-4330-B7E9-D0B4349F1D29}"/>
              </a:ext>
            </a:extLst>
          </p:cNvPr>
          <p:cNvPicPr>
            <a:picLocks noChangeAspect="1"/>
          </p:cNvPicPr>
          <p:nvPr/>
        </p:nvPicPr>
        <p:blipFill>
          <a:blip r:embed="rId6"/>
          <a:stretch>
            <a:fillRect/>
          </a:stretch>
        </p:blipFill>
        <p:spPr>
          <a:xfrm rot="1093481">
            <a:off x="4843384" y="531348"/>
            <a:ext cx="1118832" cy="1118832"/>
          </a:xfrm>
          <a:prstGeom prst="rect">
            <a:avLst/>
          </a:prstGeom>
        </p:spPr>
      </p:pic>
      <p:sp>
        <p:nvSpPr>
          <p:cNvPr id="25" name="AutoShape 2">
            <a:extLst>
              <a:ext uri="{FF2B5EF4-FFF2-40B4-BE49-F238E27FC236}">
                <a16:creationId xmlns:a16="http://schemas.microsoft.com/office/drawing/2014/main" id="{11B69AEF-2B2B-4C77-8531-A5616AE0D9E8}"/>
              </a:ext>
            </a:extLst>
          </p:cNvPr>
          <p:cNvSpPr>
            <a:spLocks/>
          </p:cNvSpPr>
          <p:nvPr/>
        </p:nvSpPr>
        <p:spPr bwMode="auto">
          <a:xfrm rot="10960538">
            <a:off x="4512952" y="4322151"/>
            <a:ext cx="389320" cy="247028"/>
          </a:xfrm>
          <a:custGeom>
            <a:avLst/>
            <a:gdLst>
              <a:gd name="T0" fmla="+- 0 1591 1292"/>
              <a:gd name="T1" fmla="*/ T0 w 871"/>
              <a:gd name="T2" fmla="+- 0 -222 -222"/>
              <a:gd name="T3" fmla="*/ -222 h 562"/>
              <a:gd name="T4" fmla="+- 0 1586 1292"/>
              <a:gd name="T5" fmla="*/ T4 w 871"/>
              <a:gd name="T6" fmla="+- 0 -222 -222"/>
              <a:gd name="T7" fmla="*/ -222 h 562"/>
              <a:gd name="T8" fmla="+- 0 1579 1292"/>
              <a:gd name="T9" fmla="*/ T8 w 871"/>
              <a:gd name="T10" fmla="+- 0 -221 -222"/>
              <a:gd name="T11" fmla="*/ -221 h 562"/>
              <a:gd name="T12" fmla="+- 0 1572 1292"/>
              <a:gd name="T13" fmla="*/ T12 w 871"/>
              <a:gd name="T14" fmla="+- 0 -216 -222"/>
              <a:gd name="T15" fmla="*/ -216 h 562"/>
              <a:gd name="T16" fmla="+- 0 1565 1292"/>
              <a:gd name="T17" fmla="*/ T16 w 871"/>
              <a:gd name="T18" fmla="+- 0 -207 -222"/>
              <a:gd name="T19" fmla="*/ -207 h 562"/>
              <a:gd name="T20" fmla="+- 0 1557 1292"/>
              <a:gd name="T21" fmla="*/ T20 w 871"/>
              <a:gd name="T22" fmla="+- 0 -192 -222"/>
              <a:gd name="T23" fmla="*/ -192 h 562"/>
              <a:gd name="T24" fmla="+- 0 1303 1292"/>
              <a:gd name="T25" fmla="*/ T24 w 871"/>
              <a:gd name="T26" fmla="+- 0 284 -222"/>
              <a:gd name="T27" fmla="*/ 284 h 562"/>
              <a:gd name="T28" fmla="+- 0 1292 1292"/>
              <a:gd name="T29" fmla="*/ T28 w 871"/>
              <a:gd name="T30" fmla="+- 0 303 -222"/>
              <a:gd name="T31" fmla="*/ 303 h 562"/>
              <a:gd name="T32" fmla="+- 0 1292 1292"/>
              <a:gd name="T33" fmla="*/ T32 w 871"/>
              <a:gd name="T34" fmla="+- 0 316 -222"/>
              <a:gd name="T35" fmla="*/ 316 h 562"/>
              <a:gd name="T36" fmla="+- 0 1294 1292"/>
              <a:gd name="T37" fmla="*/ T36 w 871"/>
              <a:gd name="T38" fmla="+- 0 327 -222"/>
              <a:gd name="T39" fmla="*/ 327 h 562"/>
              <a:gd name="T40" fmla="+- 0 1302 1292"/>
              <a:gd name="T41" fmla="*/ T40 w 871"/>
              <a:gd name="T42" fmla="+- 0 334 -222"/>
              <a:gd name="T43" fmla="*/ 334 h 562"/>
              <a:gd name="T44" fmla="+- 0 1315 1292"/>
              <a:gd name="T45" fmla="*/ T44 w 871"/>
              <a:gd name="T46" fmla="+- 0 338 -222"/>
              <a:gd name="T47" fmla="*/ 338 h 562"/>
              <a:gd name="T48" fmla="+- 0 1335 1292"/>
              <a:gd name="T49" fmla="*/ T48 w 871"/>
              <a:gd name="T50" fmla="+- 0 339 -222"/>
              <a:gd name="T51" fmla="*/ 339 h 562"/>
              <a:gd name="T52" fmla="+- 0 1542 1292"/>
              <a:gd name="T53" fmla="*/ T52 w 871"/>
              <a:gd name="T54" fmla="+- 0 339 -222"/>
              <a:gd name="T55" fmla="*/ 339 h 562"/>
              <a:gd name="T56" fmla="+- 0 1559 1292"/>
              <a:gd name="T57" fmla="*/ T56 w 871"/>
              <a:gd name="T58" fmla="+- 0 337 -222"/>
              <a:gd name="T59" fmla="*/ 337 h 562"/>
              <a:gd name="T60" fmla="+- 0 1572 1292"/>
              <a:gd name="T61" fmla="*/ T60 w 871"/>
              <a:gd name="T62" fmla="+- 0 331 -222"/>
              <a:gd name="T63" fmla="*/ 331 h 562"/>
              <a:gd name="T64" fmla="+- 0 1581 1292"/>
              <a:gd name="T65" fmla="*/ T64 w 871"/>
              <a:gd name="T66" fmla="+- 0 320 -222"/>
              <a:gd name="T67" fmla="*/ 320 h 562"/>
              <a:gd name="T68" fmla="+- 0 1589 1292"/>
              <a:gd name="T69" fmla="*/ T68 w 871"/>
              <a:gd name="T70" fmla="+- 0 303 -222"/>
              <a:gd name="T71" fmla="*/ 303 h 562"/>
              <a:gd name="T72" fmla="+- 0 1723 1292"/>
              <a:gd name="T73" fmla="*/ T72 w 871"/>
              <a:gd name="T74" fmla="+- 0 -132 -222"/>
              <a:gd name="T75" fmla="*/ -132 h 562"/>
              <a:gd name="T76" fmla="+- 0 1725 1292"/>
              <a:gd name="T77" fmla="*/ T76 w 871"/>
              <a:gd name="T78" fmla="+- 0 -141 -222"/>
              <a:gd name="T79" fmla="*/ -141 h 562"/>
              <a:gd name="T80" fmla="+- 0 1727 1292"/>
              <a:gd name="T81" fmla="*/ T80 w 871"/>
              <a:gd name="T82" fmla="+- 0 -154 -222"/>
              <a:gd name="T83" fmla="*/ -154 h 562"/>
              <a:gd name="T84" fmla="+- 0 1727 1292"/>
              <a:gd name="T85" fmla="*/ T84 w 871"/>
              <a:gd name="T86" fmla="+- 0 -160 -222"/>
              <a:gd name="T87" fmla="*/ -160 h 562"/>
              <a:gd name="T88" fmla="+- 0 1725 1292"/>
              <a:gd name="T89" fmla="*/ T88 w 871"/>
              <a:gd name="T90" fmla="+- 0 -168 -222"/>
              <a:gd name="T91" fmla="*/ -168 h 562"/>
              <a:gd name="T92" fmla="+- 0 1720 1292"/>
              <a:gd name="T93" fmla="*/ T92 w 871"/>
              <a:gd name="T94" fmla="+- 0 -175 -222"/>
              <a:gd name="T95" fmla="*/ -175 h 562"/>
              <a:gd name="T96" fmla="+- 0 1709 1292"/>
              <a:gd name="T97" fmla="*/ T96 w 871"/>
              <a:gd name="T98" fmla="+- 0 -181 -222"/>
              <a:gd name="T99" fmla="*/ -181 h 562"/>
              <a:gd name="T100" fmla="+- 0 1693 1292"/>
              <a:gd name="T101" fmla="*/ T100 w 871"/>
              <a:gd name="T102" fmla="+- 0 -188 -222"/>
              <a:gd name="T103" fmla="*/ -188 h 562"/>
              <a:gd name="T104" fmla="+- 0 1614 1292"/>
              <a:gd name="T105" fmla="*/ T104 w 871"/>
              <a:gd name="T106" fmla="+- 0 -216 -222"/>
              <a:gd name="T107" fmla="*/ -216 h 562"/>
              <a:gd name="T108" fmla="+- 0 1603 1292"/>
              <a:gd name="T109" fmla="*/ T108 w 871"/>
              <a:gd name="T110" fmla="+- 0 -218 -222"/>
              <a:gd name="T111" fmla="*/ -218 h 562"/>
              <a:gd name="T112" fmla="+- 0 1591 1292"/>
              <a:gd name="T113" fmla="*/ T112 w 871"/>
              <a:gd name="T114" fmla="+- 0 -222 -222"/>
              <a:gd name="T115" fmla="*/ -222 h 562"/>
              <a:gd name="T116" fmla="+- 0 2026 1292"/>
              <a:gd name="T117" fmla="*/ T116 w 871"/>
              <a:gd name="T118" fmla="+- 0 -222 -222"/>
              <a:gd name="T119" fmla="*/ -222 h 562"/>
              <a:gd name="T120" fmla="+- 0 2022 1292"/>
              <a:gd name="T121" fmla="*/ T120 w 871"/>
              <a:gd name="T122" fmla="+- 0 -222 -222"/>
              <a:gd name="T123" fmla="*/ -222 h 562"/>
              <a:gd name="T124" fmla="+- 0 2013 1292"/>
              <a:gd name="T125" fmla="*/ T124 w 871"/>
              <a:gd name="T126" fmla="+- 0 -221 -222"/>
              <a:gd name="T127" fmla="*/ -221 h 562"/>
              <a:gd name="T128" fmla="+- 0 2007 1292"/>
              <a:gd name="T129" fmla="*/ T128 w 871"/>
              <a:gd name="T130" fmla="+- 0 -216 -222"/>
              <a:gd name="T131" fmla="*/ -216 h 562"/>
              <a:gd name="T132" fmla="+- 0 2000 1292"/>
              <a:gd name="T133" fmla="*/ T132 w 871"/>
              <a:gd name="T134" fmla="+- 0 -207 -222"/>
              <a:gd name="T135" fmla="*/ -207 h 562"/>
              <a:gd name="T136" fmla="+- 0 1992 1292"/>
              <a:gd name="T137" fmla="*/ T136 w 871"/>
              <a:gd name="T138" fmla="+- 0 -192 -222"/>
              <a:gd name="T139" fmla="*/ -192 h 562"/>
              <a:gd name="T140" fmla="+- 0 1738 1292"/>
              <a:gd name="T141" fmla="*/ T140 w 871"/>
              <a:gd name="T142" fmla="+- 0 284 -222"/>
              <a:gd name="T143" fmla="*/ 284 h 562"/>
              <a:gd name="T144" fmla="+- 0 1727 1292"/>
              <a:gd name="T145" fmla="*/ T144 w 871"/>
              <a:gd name="T146" fmla="+- 0 305 -222"/>
              <a:gd name="T147" fmla="*/ 305 h 562"/>
              <a:gd name="T148" fmla="+- 0 1727 1292"/>
              <a:gd name="T149" fmla="*/ T148 w 871"/>
              <a:gd name="T150" fmla="+- 0 314 -222"/>
              <a:gd name="T151" fmla="*/ 314 h 562"/>
              <a:gd name="T152" fmla="+- 0 1730 1292"/>
              <a:gd name="T153" fmla="*/ T152 w 871"/>
              <a:gd name="T154" fmla="+- 0 326 -222"/>
              <a:gd name="T155" fmla="*/ 326 h 562"/>
              <a:gd name="T156" fmla="+- 0 1737 1292"/>
              <a:gd name="T157" fmla="*/ T156 w 871"/>
              <a:gd name="T158" fmla="+- 0 334 -222"/>
              <a:gd name="T159" fmla="*/ 334 h 562"/>
              <a:gd name="T160" fmla="+- 0 1751 1292"/>
              <a:gd name="T161" fmla="*/ T160 w 871"/>
              <a:gd name="T162" fmla="+- 0 338 -222"/>
              <a:gd name="T163" fmla="*/ 338 h 562"/>
              <a:gd name="T164" fmla="+- 0 1770 1292"/>
              <a:gd name="T165" fmla="*/ T164 w 871"/>
              <a:gd name="T166" fmla="+- 0 339 -222"/>
              <a:gd name="T167" fmla="*/ 339 h 562"/>
              <a:gd name="T168" fmla="+- 0 1977 1292"/>
              <a:gd name="T169" fmla="*/ T168 w 871"/>
              <a:gd name="T170" fmla="+- 0 339 -222"/>
              <a:gd name="T171" fmla="*/ 339 h 562"/>
              <a:gd name="T172" fmla="+- 0 1994 1292"/>
              <a:gd name="T173" fmla="*/ T172 w 871"/>
              <a:gd name="T174" fmla="+- 0 337 -222"/>
              <a:gd name="T175" fmla="*/ 337 h 562"/>
              <a:gd name="T176" fmla="+- 0 2007 1292"/>
              <a:gd name="T177" fmla="*/ T176 w 871"/>
              <a:gd name="T178" fmla="+- 0 331 -222"/>
              <a:gd name="T179" fmla="*/ 331 h 562"/>
              <a:gd name="T180" fmla="+- 0 2016 1292"/>
              <a:gd name="T181" fmla="*/ T180 w 871"/>
              <a:gd name="T182" fmla="+- 0 320 -222"/>
              <a:gd name="T183" fmla="*/ 320 h 562"/>
              <a:gd name="T184" fmla="+- 0 2024 1292"/>
              <a:gd name="T185" fmla="*/ T184 w 871"/>
              <a:gd name="T186" fmla="+- 0 303 -222"/>
              <a:gd name="T187" fmla="*/ 303 h 562"/>
              <a:gd name="T188" fmla="+- 0 2156 1292"/>
              <a:gd name="T189" fmla="*/ T188 w 871"/>
              <a:gd name="T190" fmla="+- 0 -132 -222"/>
              <a:gd name="T191" fmla="*/ -132 h 562"/>
              <a:gd name="T192" fmla="+- 0 2160 1292"/>
              <a:gd name="T193" fmla="*/ T192 w 871"/>
              <a:gd name="T194" fmla="+- 0 -141 -222"/>
              <a:gd name="T195" fmla="*/ -141 h 562"/>
              <a:gd name="T196" fmla="+- 0 2162 1292"/>
              <a:gd name="T197" fmla="*/ T196 w 871"/>
              <a:gd name="T198" fmla="+- 0 -156 -222"/>
              <a:gd name="T199" fmla="*/ -156 h 562"/>
              <a:gd name="T200" fmla="+- 0 2162 1292"/>
              <a:gd name="T201" fmla="*/ T200 w 871"/>
              <a:gd name="T202" fmla="+- 0 -160 -222"/>
              <a:gd name="T203" fmla="*/ -160 h 562"/>
              <a:gd name="T204" fmla="+- 0 2161 1292"/>
              <a:gd name="T205" fmla="*/ T204 w 871"/>
              <a:gd name="T206" fmla="+- 0 -169 -222"/>
              <a:gd name="T207" fmla="*/ -169 h 562"/>
              <a:gd name="T208" fmla="+- 0 2155 1292"/>
              <a:gd name="T209" fmla="*/ T208 w 871"/>
              <a:gd name="T210" fmla="+- 0 -176 -222"/>
              <a:gd name="T211" fmla="*/ -176 h 562"/>
              <a:gd name="T212" fmla="+- 0 2144 1292"/>
              <a:gd name="T213" fmla="*/ T212 w 871"/>
              <a:gd name="T214" fmla="+- 0 -182 -222"/>
              <a:gd name="T215" fmla="*/ -182 h 562"/>
              <a:gd name="T216" fmla="+- 0 2128 1292"/>
              <a:gd name="T217" fmla="*/ T216 w 871"/>
              <a:gd name="T218" fmla="+- 0 -188 -222"/>
              <a:gd name="T219" fmla="*/ -188 h 562"/>
              <a:gd name="T220" fmla="+- 0 2049 1292"/>
              <a:gd name="T221" fmla="*/ T220 w 871"/>
              <a:gd name="T222" fmla="+- 0 -216 -222"/>
              <a:gd name="T223" fmla="*/ -216 h 562"/>
              <a:gd name="T224" fmla="+- 0 2039 1292"/>
              <a:gd name="T225" fmla="*/ T224 w 871"/>
              <a:gd name="T226" fmla="+- 0 -218 -222"/>
              <a:gd name="T227" fmla="*/ -218 h 562"/>
              <a:gd name="T228" fmla="+- 0 2026 1292"/>
              <a:gd name="T229" fmla="*/ T228 w 871"/>
              <a:gd name="T230" fmla="+- 0 -222 -222"/>
              <a:gd name="T231" fmla="*/ -222 h 5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71" h="562">
                <a:moveTo>
                  <a:pt x="299" y="0"/>
                </a:moveTo>
                <a:lnTo>
                  <a:pt x="294" y="0"/>
                </a:lnTo>
                <a:lnTo>
                  <a:pt x="287" y="1"/>
                </a:lnTo>
                <a:lnTo>
                  <a:pt x="280" y="6"/>
                </a:lnTo>
                <a:lnTo>
                  <a:pt x="273" y="15"/>
                </a:lnTo>
                <a:lnTo>
                  <a:pt x="265" y="30"/>
                </a:lnTo>
                <a:lnTo>
                  <a:pt x="11" y="506"/>
                </a:lnTo>
                <a:lnTo>
                  <a:pt x="0" y="525"/>
                </a:lnTo>
                <a:lnTo>
                  <a:pt x="0" y="538"/>
                </a:lnTo>
                <a:lnTo>
                  <a:pt x="2" y="549"/>
                </a:lnTo>
                <a:lnTo>
                  <a:pt x="10" y="556"/>
                </a:lnTo>
                <a:lnTo>
                  <a:pt x="23" y="560"/>
                </a:lnTo>
                <a:lnTo>
                  <a:pt x="43" y="561"/>
                </a:lnTo>
                <a:lnTo>
                  <a:pt x="250" y="561"/>
                </a:lnTo>
                <a:lnTo>
                  <a:pt x="267" y="559"/>
                </a:lnTo>
                <a:lnTo>
                  <a:pt x="280" y="553"/>
                </a:lnTo>
                <a:lnTo>
                  <a:pt x="289" y="542"/>
                </a:lnTo>
                <a:lnTo>
                  <a:pt x="297" y="525"/>
                </a:lnTo>
                <a:lnTo>
                  <a:pt x="431" y="90"/>
                </a:lnTo>
                <a:lnTo>
                  <a:pt x="433" y="81"/>
                </a:lnTo>
                <a:lnTo>
                  <a:pt x="435" y="68"/>
                </a:lnTo>
                <a:lnTo>
                  <a:pt x="435" y="62"/>
                </a:lnTo>
                <a:lnTo>
                  <a:pt x="433" y="54"/>
                </a:lnTo>
                <a:lnTo>
                  <a:pt x="428" y="47"/>
                </a:lnTo>
                <a:lnTo>
                  <a:pt x="417" y="41"/>
                </a:lnTo>
                <a:lnTo>
                  <a:pt x="401" y="34"/>
                </a:lnTo>
                <a:lnTo>
                  <a:pt x="322" y="6"/>
                </a:lnTo>
                <a:lnTo>
                  <a:pt x="311" y="4"/>
                </a:lnTo>
                <a:lnTo>
                  <a:pt x="299" y="0"/>
                </a:lnTo>
                <a:close/>
                <a:moveTo>
                  <a:pt x="734" y="0"/>
                </a:moveTo>
                <a:lnTo>
                  <a:pt x="730" y="0"/>
                </a:lnTo>
                <a:lnTo>
                  <a:pt x="721" y="1"/>
                </a:lnTo>
                <a:lnTo>
                  <a:pt x="715" y="6"/>
                </a:lnTo>
                <a:lnTo>
                  <a:pt x="708" y="15"/>
                </a:lnTo>
                <a:lnTo>
                  <a:pt x="700" y="30"/>
                </a:lnTo>
                <a:lnTo>
                  <a:pt x="446" y="506"/>
                </a:lnTo>
                <a:lnTo>
                  <a:pt x="435" y="527"/>
                </a:lnTo>
                <a:lnTo>
                  <a:pt x="435" y="536"/>
                </a:lnTo>
                <a:lnTo>
                  <a:pt x="438" y="548"/>
                </a:lnTo>
                <a:lnTo>
                  <a:pt x="445" y="556"/>
                </a:lnTo>
                <a:lnTo>
                  <a:pt x="459" y="560"/>
                </a:lnTo>
                <a:lnTo>
                  <a:pt x="478" y="561"/>
                </a:lnTo>
                <a:lnTo>
                  <a:pt x="685" y="561"/>
                </a:lnTo>
                <a:lnTo>
                  <a:pt x="702" y="559"/>
                </a:lnTo>
                <a:lnTo>
                  <a:pt x="715" y="553"/>
                </a:lnTo>
                <a:lnTo>
                  <a:pt x="724" y="542"/>
                </a:lnTo>
                <a:lnTo>
                  <a:pt x="732" y="525"/>
                </a:lnTo>
                <a:lnTo>
                  <a:pt x="864" y="90"/>
                </a:lnTo>
                <a:lnTo>
                  <a:pt x="868" y="81"/>
                </a:lnTo>
                <a:lnTo>
                  <a:pt x="870" y="66"/>
                </a:lnTo>
                <a:lnTo>
                  <a:pt x="870" y="62"/>
                </a:lnTo>
                <a:lnTo>
                  <a:pt x="869" y="53"/>
                </a:lnTo>
                <a:lnTo>
                  <a:pt x="863" y="46"/>
                </a:lnTo>
                <a:lnTo>
                  <a:pt x="852" y="40"/>
                </a:lnTo>
                <a:lnTo>
                  <a:pt x="836" y="34"/>
                </a:lnTo>
                <a:lnTo>
                  <a:pt x="757" y="6"/>
                </a:lnTo>
                <a:lnTo>
                  <a:pt x="747" y="4"/>
                </a:lnTo>
                <a:lnTo>
                  <a:pt x="734" y="0"/>
                </a:lnTo>
                <a:close/>
              </a:path>
            </a:pathLst>
          </a:custGeom>
          <a:solidFill>
            <a:srgbClr val="FF8F26">
              <a:alpha val="20000"/>
            </a:srgbClr>
          </a:solidFill>
          <a:ln>
            <a:noFill/>
          </a:ln>
        </p:spPr>
        <p:txBody>
          <a:bodyPr vert="horz" wrap="square" lIns="91440" tIns="45720" rIns="91440" bIns="45720" numCol="1" anchor="t" anchorCtr="0" compatLnSpc="1">
            <a:prstTxWarp prst="textNoShape">
              <a:avLst/>
            </a:prstTxWarp>
          </a:bodyPr>
          <a:lstStyle/>
          <a:p>
            <a:endParaRPr lang="nl-NL"/>
          </a:p>
        </p:txBody>
      </p:sp>
      <p:sp>
        <p:nvSpPr>
          <p:cNvPr id="26" name="AutoShape 2">
            <a:extLst>
              <a:ext uri="{FF2B5EF4-FFF2-40B4-BE49-F238E27FC236}">
                <a16:creationId xmlns:a16="http://schemas.microsoft.com/office/drawing/2014/main" id="{81F459FD-2297-4DEE-9A10-F2BE39B9B90F}"/>
              </a:ext>
            </a:extLst>
          </p:cNvPr>
          <p:cNvSpPr>
            <a:spLocks/>
          </p:cNvSpPr>
          <p:nvPr/>
        </p:nvSpPr>
        <p:spPr bwMode="auto">
          <a:xfrm rot="21305081">
            <a:off x="4045257" y="3060419"/>
            <a:ext cx="389320" cy="247028"/>
          </a:xfrm>
          <a:custGeom>
            <a:avLst/>
            <a:gdLst>
              <a:gd name="T0" fmla="+- 0 1591 1292"/>
              <a:gd name="T1" fmla="*/ T0 w 871"/>
              <a:gd name="T2" fmla="+- 0 -222 -222"/>
              <a:gd name="T3" fmla="*/ -222 h 562"/>
              <a:gd name="T4" fmla="+- 0 1586 1292"/>
              <a:gd name="T5" fmla="*/ T4 w 871"/>
              <a:gd name="T6" fmla="+- 0 -222 -222"/>
              <a:gd name="T7" fmla="*/ -222 h 562"/>
              <a:gd name="T8" fmla="+- 0 1579 1292"/>
              <a:gd name="T9" fmla="*/ T8 w 871"/>
              <a:gd name="T10" fmla="+- 0 -221 -222"/>
              <a:gd name="T11" fmla="*/ -221 h 562"/>
              <a:gd name="T12" fmla="+- 0 1572 1292"/>
              <a:gd name="T13" fmla="*/ T12 w 871"/>
              <a:gd name="T14" fmla="+- 0 -216 -222"/>
              <a:gd name="T15" fmla="*/ -216 h 562"/>
              <a:gd name="T16" fmla="+- 0 1565 1292"/>
              <a:gd name="T17" fmla="*/ T16 w 871"/>
              <a:gd name="T18" fmla="+- 0 -207 -222"/>
              <a:gd name="T19" fmla="*/ -207 h 562"/>
              <a:gd name="T20" fmla="+- 0 1557 1292"/>
              <a:gd name="T21" fmla="*/ T20 w 871"/>
              <a:gd name="T22" fmla="+- 0 -192 -222"/>
              <a:gd name="T23" fmla="*/ -192 h 562"/>
              <a:gd name="T24" fmla="+- 0 1303 1292"/>
              <a:gd name="T25" fmla="*/ T24 w 871"/>
              <a:gd name="T26" fmla="+- 0 284 -222"/>
              <a:gd name="T27" fmla="*/ 284 h 562"/>
              <a:gd name="T28" fmla="+- 0 1292 1292"/>
              <a:gd name="T29" fmla="*/ T28 w 871"/>
              <a:gd name="T30" fmla="+- 0 303 -222"/>
              <a:gd name="T31" fmla="*/ 303 h 562"/>
              <a:gd name="T32" fmla="+- 0 1292 1292"/>
              <a:gd name="T33" fmla="*/ T32 w 871"/>
              <a:gd name="T34" fmla="+- 0 316 -222"/>
              <a:gd name="T35" fmla="*/ 316 h 562"/>
              <a:gd name="T36" fmla="+- 0 1294 1292"/>
              <a:gd name="T37" fmla="*/ T36 w 871"/>
              <a:gd name="T38" fmla="+- 0 327 -222"/>
              <a:gd name="T39" fmla="*/ 327 h 562"/>
              <a:gd name="T40" fmla="+- 0 1302 1292"/>
              <a:gd name="T41" fmla="*/ T40 w 871"/>
              <a:gd name="T42" fmla="+- 0 334 -222"/>
              <a:gd name="T43" fmla="*/ 334 h 562"/>
              <a:gd name="T44" fmla="+- 0 1315 1292"/>
              <a:gd name="T45" fmla="*/ T44 w 871"/>
              <a:gd name="T46" fmla="+- 0 338 -222"/>
              <a:gd name="T47" fmla="*/ 338 h 562"/>
              <a:gd name="T48" fmla="+- 0 1335 1292"/>
              <a:gd name="T49" fmla="*/ T48 w 871"/>
              <a:gd name="T50" fmla="+- 0 339 -222"/>
              <a:gd name="T51" fmla="*/ 339 h 562"/>
              <a:gd name="T52" fmla="+- 0 1542 1292"/>
              <a:gd name="T53" fmla="*/ T52 w 871"/>
              <a:gd name="T54" fmla="+- 0 339 -222"/>
              <a:gd name="T55" fmla="*/ 339 h 562"/>
              <a:gd name="T56" fmla="+- 0 1559 1292"/>
              <a:gd name="T57" fmla="*/ T56 w 871"/>
              <a:gd name="T58" fmla="+- 0 337 -222"/>
              <a:gd name="T59" fmla="*/ 337 h 562"/>
              <a:gd name="T60" fmla="+- 0 1572 1292"/>
              <a:gd name="T61" fmla="*/ T60 w 871"/>
              <a:gd name="T62" fmla="+- 0 331 -222"/>
              <a:gd name="T63" fmla="*/ 331 h 562"/>
              <a:gd name="T64" fmla="+- 0 1581 1292"/>
              <a:gd name="T65" fmla="*/ T64 w 871"/>
              <a:gd name="T66" fmla="+- 0 320 -222"/>
              <a:gd name="T67" fmla="*/ 320 h 562"/>
              <a:gd name="T68" fmla="+- 0 1589 1292"/>
              <a:gd name="T69" fmla="*/ T68 w 871"/>
              <a:gd name="T70" fmla="+- 0 303 -222"/>
              <a:gd name="T71" fmla="*/ 303 h 562"/>
              <a:gd name="T72" fmla="+- 0 1723 1292"/>
              <a:gd name="T73" fmla="*/ T72 w 871"/>
              <a:gd name="T74" fmla="+- 0 -132 -222"/>
              <a:gd name="T75" fmla="*/ -132 h 562"/>
              <a:gd name="T76" fmla="+- 0 1725 1292"/>
              <a:gd name="T77" fmla="*/ T76 w 871"/>
              <a:gd name="T78" fmla="+- 0 -141 -222"/>
              <a:gd name="T79" fmla="*/ -141 h 562"/>
              <a:gd name="T80" fmla="+- 0 1727 1292"/>
              <a:gd name="T81" fmla="*/ T80 w 871"/>
              <a:gd name="T82" fmla="+- 0 -154 -222"/>
              <a:gd name="T83" fmla="*/ -154 h 562"/>
              <a:gd name="T84" fmla="+- 0 1727 1292"/>
              <a:gd name="T85" fmla="*/ T84 w 871"/>
              <a:gd name="T86" fmla="+- 0 -160 -222"/>
              <a:gd name="T87" fmla="*/ -160 h 562"/>
              <a:gd name="T88" fmla="+- 0 1725 1292"/>
              <a:gd name="T89" fmla="*/ T88 w 871"/>
              <a:gd name="T90" fmla="+- 0 -168 -222"/>
              <a:gd name="T91" fmla="*/ -168 h 562"/>
              <a:gd name="T92" fmla="+- 0 1720 1292"/>
              <a:gd name="T93" fmla="*/ T92 w 871"/>
              <a:gd name="T94" fmla="+- 0 -175 -222"/>
              <a:gd name="T95" fmla="*/ -175 h 562"/>
              <a:gd name="T96" fmla="+- 0 1709 1292"/>
              <a:gd name="T97" fmla="*/ T96 w 871"/>
              <a:gd name="T98" fmla="+- 0 -181 -222"/>
              <a:gd name="T99" fmla="*/ -181 h 562"/>
              <a:gd name="T100" fmla="+- 0 1693 1292"/>
              <a:gd name="T101" fmla="*/ T100 w 871"/>
              <a:gd name="T102" fmla="+- 0 -188 -222"/>
              <a:gd name="T103" fmla="*/ -188 h 562"/>
              <a:gd name="T104" fmla="+- 0 1614 1292"/>
              <a:gd name="T105" fmla="*/ T104 w 871"/>
              <a:gd name="T106" fmla="+- 0 -216 -222"/>
              <a:gd name="T107" fmla="*/ -216 h 562"/>
              <a:gd name="T108" fmla="+- 0 1603 1292"/>
              <a:gd name="T109" fmla="*/ T108 w 871"/>
              <a:gd name="T110" fmla="+- 0 -218 -222"/>
              <a:gd name="T111" fmla="*/ -218 h 562"/>
              <a:gd name="T112" fmla="+- 0 1591 1292"/>
              <a:gd name="T113" fmla="*/ T112 w 871"/>
              <a:gd name="T114" fmla="+- 0 -222 -222"/>
              <a:gd name="T115" fmla="*/ -222 h 562"/>
              <a:gd name="T116" fmla="+- 0 2026 1292"/>
              <a:gd name="T117" fmla="*/ T116 w 871"/>
              <a:gd name="T118" fmla="+- 0 -222 -222"/>
              <a:gd name="T119" fmla="*/ -222 h 562"/>
              <a:gd name="T120" fmla="+- 0 2022 1292"/>
              <a:gd name="T121" fmla="*/ T120 w 871"/>
              <a:gd name="T122" fmla="+- 0 -222 -222"/>
              <a:gd name="T123" fmla="*/ -222 h 562"/>
              <a:gd name="T124" fmla="+- 0 2013 1292"/>
              <a:gd name="T125" fmla="*/ T124 w 871"/>
              <a:gd name="T126" fmla="+- 0 -221 -222"/>
              <a:gd name="T127" fmla="*/ -221 h 562"/>
              <a:gd name="T128" fmla="+- 0 2007 1292"/>
              <a:gd name="T129" fmla="*/ T128 w 871"/>
              <a:gd name="T130" fmla="+- 0 -216 -222"/>
              <a:gd name="T131" fmla="*/ -216 h 562"/>
              <a:gd name="T132" fmla="+- 0 2000 1292"/>
              <a:gd name="T133" fmla="*/ T132 w 871"/>
              <a:gd name="T134" fmla="+- 0 -207 -222"/>
              <a:gd name="T135" fmla="*/ -207 h 562"/>
              <a:gd name="T136" fmla="+- 0 1992 1292"/>
              <a:gd name="T137" fmla="*/ T136 w 871"/>
              <a:gd name="T138" fmla="+- 0 -192 -222"/>
              <a:gd name="T139" fmla="*/ -192 h 562"/>
              <a:gd name="T140" fmla="+- 0 1738 1292"/>
              <a:gd name="T141" fmla="*/ T140 w 871"/>
              <a:gd name="T142" fmla="+- 0 284 -222"/>
              <a:gd name="T143" fmla="*/ 284 h 562"/>
              <a:gd name="T144" fmla="+- 0 1727 1292"/>
              <a:gd name="T145" fmla="*/ T144 w 871"/>
              <a:gd name="T146" fmla="+- 0 305 -222"/>
              <a:gd name="T147" fmla="*/ 305 h 562"/>
              <a:gd name="T148" fmla="+- 0 1727 1292"/>
              <a:gd name="T149" fmla="*/ T148 w 871"/>
              <a:gd name="T150" fmla="+- 0 314 -222"/>
              <a:gd name="T151" fmla="*/ 314 h 562"/>
              <a:gd name="T152" fmla="+- 0 1730 1292"/>
              <a:gd name="T153" fmla="*/ T152 w 871"/>
              <a:gd name="T154" fmla="+- 0 326 -222"/>
              <a:gd name="T155" fmla="*/ 326 h 562"/>
              <a:gd name="T156" fmla="+- 0 1737 1292"/>
              <a:gd name="T157" fmla="*/ T156 w 871"/>
              <a:gd name="T158" fmla="+- 0 334 -222"/>
              <a:gd name="T159" fmla="*/ 334 h 562"/>
              <a:gd name="T160" fmla="+- 0 1751 1292"/>
              <a:gd name="T161" fmla="*/ T160 w 871"/>
              <a:gd name="T162" fmla="+- 0 338 -222"/>
              <a:gd name="T163" fmla="*/ 338 h 562"/>
              <a:gd name="T164" fmla="+- 0 1770 1292"/>
              <a:gd name="T165" fmla="*/ T164 w 871"/>
              <a:gd name="T166" fmla="+- 0 339 -222"/>
              <a:gd name="T167" fmla="*/ 339 h 562"/>
              <a:gd name="T168" fmla="+- 0 1977 1292"/>
              <a:gd name="T169" fmla="*/ T168 w 871"/>
              <a:gd name="T170" fmla="+- 0 339 -222"/>
              <a:gd name="T171" fmla="*/ 339 h 562"/>
              <a:gd name="T172" fmla="+- 0 1994 1292"/>
              <a:gd name="T173" fmla="*/ T172 w 871"/>
              <a:gd name="T174" fmla="+- 0 337 -222"/>
              <a:gd name="T175" fmla="*/ 337 h 562"/>
              <a:gd name="T176" fmla="+- 0 2007 1292"/>
              <a:gd name="T177" fmla="*/ T176 w 871"/>
              <a:gd name="T178" fmla="+- 0 331 -222"/>
              <a:gd name="T179" fmla="*/ 331 h 562"/>
              <a:gd name="T180" fmla="+- 0 2016 1292"/>
              <a:gd name="T181" fmla="*/ T180 w 871"/>
              <a:gd name="T182" fmla="+- 0 320 -222"/>
              <a:gd name="T183" fmla="*/ 320 h 562"/>
              <a:gd name="T184" fmla="+- 0 2024 1292"/>
              <a:gd name="T185" fmla="*/ T184 w 871"/>
              <a:gd name="T186" fmla="+- 0 303 -222"/>
              <a:gd name="T187" fmla="*/ 303 h 562"/>
              <a:gd name="T188" fmla="+- 0 2156 1292"/>
              <a:gd name="T189" fmla="*/ T188 w 871"/>
              <a:gd name="T190" fmla="+- 0 -132 -222"/>
              <a:gd name="T191" fmla="*/ -132 h 562"/>
              <a:gd name="T192" fmla="+- 0 2160 1292"/>
              <a:gd name="T193" fmla="*/ T192 w 871"/>
              <a:gd name="T194" fmla="+- 0 -141 -222"/>
              <a:gd name="T195" fmla="*/ -141 h 562"/>
              <a:gd name="T196" fmla="+- 0 2162 1292"/>
              <a:gd name="T197" fmla="*/ T196 w 871"/>
              <a:gd name="T198" fmla="+- 0 -156 -222"/>
              <a:gd name="T199" fmla="*/ -156 h 562"/>
              <a:gd name="T200" fmla="+- 0 2162 1292"/>
              <a:gd name="T201" fmla="*/ T200 w 871"/>
              <a:gd name="T202" fmla="+- 0 -160 -222"/>
              <a:gd name="T203" fmla="*/ -160 h 562"/>
              <a:gd name="T204" fmla="+- 0 2161 1292"/>
              <a:gd name="T205" fmla="*/ T204 w 871"/>
              <a:gd name="T206" fmla="+- 0 -169 -222"/>
              <a:gd name="T207" fmla="*/ -169 h 562"/>
              <a:gd name="T208" fmla="+- 0 2155 1292"/>
              <a:gd name="T209" fmla="*/ T208 w 871"/>
              <a:gd name="T210" fmla="+- 0 -176 -222"/>
              <a:gd name="T211" fmla="*/ -176 h 562"/>
              <a:gd name="T212" fmla="+- 0 2144 1292"/>
              <a:gd name="T213" fmla="*/ T212 w 871"/>
              <a:gd name="T214" fmla="+- 0 -182 -222"/>
              <a:gd name="T215" fmla="*/ -182 h 562"/>
              <a:gd name="T216" fmla="+- 0 2128 1292"/>
              <a:gd name="T217" fmla="*/ T216 w 871"/>
              <a:gd name="T218" fmla="+- 0 -188 -222"/>
              <a:gd name="T219" fmla="*/ -188 h 562"/>
              <a:gd name="T220" fmla="+- 0 2049 1292"/>
              <a:gd name="T221" fmla="*/ T220 w 871"/>
              <a:gd name="T222" fmla="+- 0 -216 -222"/>
              <a:gd name="T223" fmla="*/ -216 h 562"/>
              <a:gd name="T224" fmla="+- 0 2039 1292"/>
              <a:gd name="T225" fmla="*/ T224 w 871"/>
              <a:gd name="T226" fmla="+- 0 -218 -222"/>
              <a:gd name="T227" fmla="*/ -218 h 562"/>
              <a:gd name="T228" fmla="+- 0 2026 1292"/>
              <a:gd name="T229" fmla="*/ T228 w 871"/>
              <a:gd name="T230" fmla="+- 0 -222 -222"/>
              <a:gd name="T231" fmla="*/ -222 h 5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71" h="562">
                <a:moveTo>
                  <a:pt x="299" y="0"/>
                </a:moveTo>
                <a:lnTo>
                  <a:pt x="294" y="0"/>
                </a:lnTo>
                <a:lnTo>
                  <a:pt x="287" y="1"/>
                </a:lnTo>
                <a:lnTo>
                  <a:pt x="280" y="6"/>
                </a:lnTo>
                <a:lnTo>
                  <a:pt x="273" y="15"/>
                </a:lnTo>
                <a:lnTo>
                  <a:pt x="265" y="30"/>
                </a:lnTo>
                <a:lnTo>
                  <a:pt x="11" y="506"/>
                </a:lnTo>
                <a:lnTo>
                  <a:pt x="0" y="525"/>
                </a:lnTo>
                <a:lnTo>
                  <a:pt x="0" y="538"/>
                </a:lnTo>
                <a:lnTo>
                  <a:pt x="2" y="549"/>
                </a:lnTo>
                <a:lnTo>
                  <a:pt x="10" y="556"/>
                </a:lnTo>
                <a:lnTo>
                  <a:pt x="23" y="560"/>
                </a:lnTo>
                <a:lnTo>
                  <a:pt x="43" y="561"/>
                </a:lnTo>
                <a:lnTo>
                  <a:pt x="250" y="561"/>
                </a:lnTo>
                <a:lnTo>
                  <a:pt x="267" y="559"/>
                </a:lnTo>
                <a:lnTo>
                  <a:pt x="280" y="553"/>
                </a:lnTo>
                <a:lnTo>
                  <a:pt x="289" y="542"/>
                </a:lnTo>
                <a:lnTo>
                  <a:pt x="297" y="525"/>
                </a:lnTo>
                <a:lnTo>
                  <a:pt x="431" y="90"/>
                </a:lnTo>
                <a:lnTo>
                  <a:pt x="433" y="81"/>
                </a:lnTo>
                <a:lnTo>
                  <a:pt x="435" y="68"/>
                </a:lnTo>
                <a:lnTo>
                  <a:pt x="435" y="62"/>
                </a:lnTo>
                <a:lnTo>
                  <a:pt x="433" y="54"/>
                </a:lnTo>
                <a:lnTo>
                  <a:pt x="428" y="47"/>
                </a:lnTo>
                <a:lnTo>
                  <a:pt x="417" y="41"/>
                </a:lnTo>
                <a:lnTo>
                  <a:pt x="401" y="34"/>
                </a:lnTo>
                <a:lnTo>
                  <a:pt x="322" y="6"/>
                </a:lnTo>
                <a:lnTo>
                  <a:pt x="311" y="4"/>
                </a:lnTo>
                <a:lnTo>
                  <a:pt x="299" y="0"/>
                </a:lnTo>
                <a:close/>
                <a:moveTo>
                  <a:pt x="734" y="0"/>
                </a:moveTo>
                <a:lnTo>
                  <a:pt x="730" y="0"/>
                </a:lnTo>
                <a:lnTo>
                  <a:pt x="721" y="1"/>
                </a:lnTo>
                <a:lnTo>
                  <a:pt x="715" y="6"/>
                </a:lnTo>
                <a:lnTo>
                  <a:pt x="708" y="15"/>
                </a:lnTo>
                <a:lnTo>
                  <a:pt x="700" y="30"/>
                </a:lnTo>
                <a:lnTo>
                  <a:pt x="446" y="506"/>
                </a:lnTo>
                <a:lnTo>
                  <a:pt x="435" y="527"/>
                </a:lnTo>
                <a:lnTo>
                  <a:pt x="435" y="536"/>
                </a:lnTo>
                <a:lnTo>
                  <a:pt x="438" y="548"/>
                </a:lnTo>
                <a:lnTo>
                  <a:pt x="445" y="556"/>
                </a:lnTo>
                <a:lnTo>
                  <a:pt x="459" y="560"/>
                </a:lnTo>
                <a:lnTo>
                  <a:pt x="478" y="561"/>
                </a:lnTo>
                <a:lnTo>
                  <a:pt x="685" y="561"/>
                </a:lnTo>
                <a:lnTo>
                  <a:pt x="702" y="559"/>
                </a:lnTo>
                <a:lnTo>
                  <a:pt x="715" y="553"/>
                </a:lnTo>
                <a:lnTo>
                  <a:pt x="724" y="542"/>
                </a:lnTo>
                <a:lnTo>
                  <a:pt x="732" y="525"/>
                </a:lnTo>
                <a:lnTo>
                  <a:pt x="864" y="90"/>
                </a:lnTo>
                <a:lnTo>
                  <a:pt x="868" y="81"/>
                </a:lnTo>
                <a:lnTo>
                  <a:pt x="870" y="66"/>
                </a:lnTo>
                <a:lnTo>
                  <a:pt x="870" y="62"/>
                </a:lnTo>
                <a:lnTo>
                  <a:pt x="869" y="53"/>
                </a:lnTo>
                <a:lnTo>
                  <a:pt x="863" y="46"/>
                </a:lnTo>
                <a:lnTo>
                  <a:pt x="852" y="40"/>
                </a:lnTo>
                <a:lnTo>
                  <a:pt x="836" y="34"/>
                </a:lnTo>
                <a:lnTo>
                  <a:pt x="757" y="6"/>
                </a:lnTo>
                <a:lnTo>
                  <a:pt x="747" y="4"/>
                </a:lnTo>
                <a:lnTo>
                  <a:pt x="734" y="0"/>
                </a:lnTo>
                <a:close/>
              </a:path>
            </a:pathLst>
          </a:custGeom>
          <a:solidFill>
            <a:srgbClr val="FF8F26">
              <a:alpha val="20000"/>
            </a:srgbClr>
          </a:solidFill>
          <a:ln>
            <a:noFill/>
          </a:ln>
        </p:spPr>
        <p:txBody>
          <a:bodyPr vert="horz" wrap="square" lIns="91440" tIns="45720" rIns="91440" bIns="45720" numCol="1" anchor="t" anchorCtr="0" compatLnSpc="1">
            <a:prstTxWarp prst="textNoShape">
              <a:avLst/>
            </a:prstTxWarp>
          </a:bodyPr>
          <a:lstStyle/>
          <a:p>
            <a:endParaRPr lang="nl-NL"/>
          </a:p>
        </p:txBody>
      </p:sp>
      <p:sp>
        <p:nvSpPr>
          <p:cNvPr id="27" name="Tekstvak 26">
            <a:extLst>
              <a:ext uri="{FF2B5EF4-FFF2-40B4-BE49-F238E27FC236}">
                <a16:creationId xmlns:a16="http://schemas.microsoft.com/office/drawing/2014/main" id="{556CA4AF-2164-446C-BC07-72616270CBF1}"/>
              </a:ext>
            </a:extLst>
          </p:cNvPr>
          <p:cNvSpPr txBox="1"/>
          <p:nvPr/>
        </p:nvSpPr>
        <p:spPr>
          <a:xfrm>
            <a:off x="4130477" y="3063560"/>
            <a:ext cx="2630282" cy="1426801"/>
          </a:xfrm>
          <a:prstGeom prst="rect">
            <a:avLst/>
          </a:prstGeom>
          <a:noFill/>
        </p:spPr>
        <p:txBody>
          <a:bodyPr wrap="square">
            <a:spAutoFit/>
          </a:bodyPr>
          <a:lstStyle/>
          <a:p>
            <a:pPr marL="0" indent="0">
              <a:lnSpc>
                <a:spcPct val="140000"/>
              </a:lnSpc>
            </a:pPr>
            <a:r>
              <a:rPr lang="nl-NL" sz="1050">
                <a:solidFill>
                  <a:srgbClr val="595959"/>
                </a:solidFill>
                <a:effectLst/>
                <a:latin typeface="Exo 2 Regular" pitchFamily="2" charset="0"/>
                <a:ea typeface="Calibri" panose="020F0502020204030204" pitchFamily="34" charset="0"/>
              </a:rPr>
              <a:t>Het helpen van mensen door één telefoontje te plegen voor het verkrijgen van een jaaropgaaf geeft zoveel voldoening en draagt  bij aan de ontwikkeling voor mij als toekomstige SJD´er.</a:t>
            </a:r>
          </a:p>
        </p:txBody>
      </p:sp>
      <p:pic>
        <p:nvPicPr>
          <p:cNvPr id="16" name="Google Shape;142;p19">
            <a:extLst>
              <a:ext uri="{FF2B5EF4-FFF2-40B4-BE49-F238E27FC236}">
                <a16:creationId xmlns:a16="http://schemas.microsoft.com/office/drawing/2014/main" id="{C6AA3E37-E6B9-48F2-8AE4-156A77C0F77A}"/>
              </a:ext>
            </a:extLst>
          </p:cNvPr>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rot="17631863">
            <a:off x="5167809" y="1270525"/>
            <a:ext cx="724850" cy="48963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03c968b-84a9-4870-991d-bed8eadaf9fa">
      <UserInfo>
        <DisplayName>Snabilie, Mirtele</DisplayName>
        <AccountId>13</AccountId>
        <AccountType/>
      </UserInfo>
      <UserInfo>
        <DisplayName>Haverkort, Esther</DisplayName>
        <AccountId>14</AccountId>
        <AccountType/>
      </UserInfo>
      <UserInfo>
        <DisplayName>Jongste, Vincent</DisplayName>
        <AccountId>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ABD63565B03D45BB5A968C3C1E8944" ma:contentTypeVersion="12" ma:contentTypeDescription="Een nieuw document maken." ma:contentTypeScope="" ma:versionID="721f2f0e8aaeffdbe85c8702215f25bb">
  <xsd:schema xmlns:xsd="http://www.w3.org/2001/XMLSchema" xmlns:xs="http://www.w3.org/2001/XMLSchema" xmlns:p="http://schemas.microsoft.com/office/2006/metadata/properties" xmlns:ns2="a03c968b-84a9-4870-991d-bed8eadaf9fa" xmlns:ns3="a5e42279-6000-4f3f-80c9-78083928fd51" targetNamespace="http://schemas.microsoft.com/office/2006/metadata/properties" ma:root="true" ma:fieldsID="ec5a4270a5d5e2f305c028bad5cf369c" ns2:_="" ns3:_="">
    <xsd:import namespace="a03c968b-84a9-4870-991d-bed8eadaf9fa"/>
    <xsd:import namespace="a5e42279-6000-4f3f-80c9-78083928fd5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3c968b-84a9-4870-991d-bed8eadaf9fa"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e42279-6000-4f3f-80c9-78083928fd5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715212-7508-4058-B488-87A2DC8E7E16}">
  <ds:schemaRefs>
    <ds:schemaRef ds:uri="a03c968b-84a9-4870-991d-bed8eadaf9fa"/>
    <ds:schemaRef ds:uri="a5e42279-6000-4f3f-80c9-78083928fd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54F1DF9-71B8-42A5-99DC-2EE8970CFB90}">
  <ds:schemaRefs>
    <ds:schemaRef ds:uri="http://schemas.microsoft.com/sharepoint/v3/contenttype/forms"/>
  </ds:schemaRefs>
</ds:datastoreItem>
</file>

<file path=customXml/itemProps3.xml><?xml version="1.0" encoding="utf-8"?>
<ds:datastoreItem xmlns:ds="http://schemas.openxmlformats.org/officeDocument/2006/customXml" ds:itemID="{74E1704D-C5F0-4BCD-A987-A48AFAD74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3c968b-84a9-4870-991d-bed8eadaf9fa"/>
    <ds:schemaRef ds:uri="a5e42279-6000-4f3f-80c9-78083928fd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924</Words>
  <Application>Microsoft Office PowerPoint</Application>
  <PresentationFormat>Diavoorstelling (16:9)</PresentationFormat>
  <Paragraphs>113</Paragraphs>
  <Slides>14</Slides>
  <Notes>11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Arial</vt:lpstr>
      <vt:lpstr>Exo 2 Regular</vt:lpstr>
      <vt:lpstr>Exo 2 Medium</vt:lpstr>
      <vt:lpstr>Calibri</vt:lpstr>
      <vt:lpstr>Courier New</vt:lpstr>
      <vt:lpstr>Montserrat Light</vt:lpstr>
      <vt:lpstr>Exo 2</vt:lpstr>
      <vt:lpstr>Simple Light</vt:lpstr>
      <vt:lpstr>CDKM-DAG </vt:lpstr>
      <vt:lpstr>Leiden Kennisstad &amp; Leren met de Stad</vt:lpstr>
      <vt:lpstr>PowerPoint-presentatie</vt:lpstr>
      <vt:lpstr>PowerPoint-presentatie</vt:lpstr>
      <vt:lpstr>Wat &amp; Hoe? </vt:lpstr>
      <vt:lpstr>Leren met de Stad | Op Locatie</vt:lpstr>
      <vt:lpstr>PowerPoint-presentatie</vt:lpstr>
      <vt:lpstr>PowerPoint-presentatie</vt:lpstr>
      <vt:lpstr>Leren met de Stad | Op Locatie</vt:lpstr>
      <vt:lpstr>PowerPoint-presentatie</vt:lpstr>
      <vt:lpstr>Stagiair </vt:lpstr>
      <vt:lpstr>Leiden de  kennisstad</vt:lpstr>
      <vt:lpstr>5 tips en tricks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Leren met de Stad | Op Locatie</dc:title>
  <dc:creator>Snabilie, Mirtele</dc:creator>
  <cp:lastModifiedBy>Marieke van Haaren</cp:lastModifiedBy>
  <cp:revision>84</cp:revision>
  <dcterms:modified xsi:type="dcterms:W3CDTF">2021-06-17T18:48:10Z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0x010100C0ABD63565B03D45BB5A968C3C1E8944</vt:lpwstr>
  </property>
</Properties>
</file>