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0"/>
  </p:notesMasterIdLst>
  <p:sldIdLst>
    <p:sldId id="323" r:id="rId3"/>
    <p:sldId id="478" r:id="rId4"/>
    <p:sldId id="481" r:id="rId5"/>
    <p:sldId id="484" r:id="rId6"/>
    <p:sldId id="482" r:id="rId7"/>
    <p:sldId id="483" r:id="rId8"/>
    <p:sldId id="485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6505FEC4-FE9E-427D-A333-879A7A3BE688}">
          <p14:sldIdLst>
            <p14:sldId id="323"/>
            <p14:sldId id="478"/>
            <p14:sldId id="481"/>
            <p14:sldId id="484"/>
            <p14:sldId id="482"/>
            <p14:sldId id="483"/>
            <p14:sldId id="485"/>
          </p14:sldIdLst>
        </p14:section>
        <p14:section name="Naamloze sectie" id="{DE494C36-D8AA-46AC-8C11-4C50D2E63BB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76" autoAdjust="0"/>
    <p:restoredTop sz="94660"/>
  </p:normalViewPr>
  <p:slideViewPr>
    <p:cSldViewPr>
      <p:cViewPr varScale="1">
        <p:scale>
          <a:sx n="80" d="100"/>
          <a:sy n="80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562EE-9EBA-4731-AC6B-410DF8B0AA11}" type="datetimeFigureOut">
              <a:rPr lang="nl-NL" smtClean="0"/>
              <a:t>17-6-2021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FA89F-4058-446D-8B0C-DCA781B694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8355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8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515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1099"/>
            <a:ext cx="8229600" cy="75247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057400"/>
            <a:ext cx="8229600" cy="40687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188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228725"/>
            <a:ext cx="2057400" cy="4897438"/>
          </a:xfrm>
          <a:prstGeom prst="rect">
            <a:avLst/>
          </a:prstGeom>
        </p:spPr>
        <p:txBody>
          <a:bodyPr vert="eaVert"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228725"/>
            <a:ext cx="6019800" cy="48974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712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3339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Rechthoek 3"/>
          <p:cNvSpPr/>
          <p:nvPr userDrawn="1"/>
        </p:nvSpPr>
        <p:spPr>
          <a:xfrm>
            <a:off x="6785186" y="943186"/>
            <a:ext cx="2358813" cy="31270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6188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897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282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700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487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954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012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86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1099"/>
            <a:ext cx="8229600" cy="752475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9743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608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46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690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15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6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1099"/>
            <a:ext cx="8229600" cy="75247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085975"/>
            <a:ext cx="4038600" cy="404018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085975"/>
            <a:ext cx="4038600" cy="404018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0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1099"/>
            <a:ext cx="8229600" cy="75247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2000249"/>
            <a:ext cx="4040188" cy="7810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781299"/>
            <a:ext cx="4040188" cy="33448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2000250"/>
            <a:ext cx="4041775" cy="78104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781299"/>
            <a:ext cx="4041775" cy="334486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E43C47D4-6CCA-4D22-A585-E8614CF2D7C4}" type="datetime1">
              <a:rPr lang="nl-NL">
                <a:solidFill>
                  <a:prstClr val="black"/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17-6-2021</a:t>
            </a:fld>
            <a:endParaRPr lang="nl-NL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25089ECB-15D8-834C-96B9-6B2AB0CADBC1}" type="slidenum">
              <a:rPr lang="nl-NL">
                <a:solidFill>
                  <a:prstClr val="black"/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nl-NL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472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1099"/>
            <a:ext cx="8229600" cy="75247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F592FC92-4864-455C-AC25-3DD352D2D8FD}" type="datetime1">
              <a:rPr lang="nl-NL">
                <a:solidFill>
                  <a:prstClr val="black"/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17-6-2021</a:t>
            </a:fld>
            <a:endParaRPr lang="nl-NL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25089ECB-15D8-834C-96B9-6B2AB0CADBC1}" type="slidenum">
              <a:rPr lang="nl-NL">
                <a:solidFill>
                  <a:prstClr val="black"/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nl-NL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57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16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92225"/>
            <a:ext cx="3008313" cy="127952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1276350"/>
            <a:ext cx="5111750" cy="48498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2571749"/>
            <a:ext cx="3008313" cy="355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70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047749"/>
            <a:ext cx="5486400" cy="3679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0E51BAA6-E009-441A-9AFD-0E46480988AD}" type="datetime1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17-6-2021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32433" y="6356350"/>
            <a:ext cx="71761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‹nr.›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35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7" descr="achtergrond-PPT.pdf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19050" y="0"/>
            <a:ext cx="9169400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60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5" r:id="rId12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Afbeelding 7" descr="achtergrond-PPT.pd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694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/>
                </a:solidFill>
              </a:rPr>
              <a:pPr/>
              <a:t>6/17/2021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defTabSz="45720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0000"/>
                </a:solidFill>
              </a:rPr>
              <a:pPr/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85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4A5B72-D1CB-4367-B6A8-735342519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			</a:t>
            </a:r>
          </a:p>
        </p:txBody>
      </p:sp>
      <p:pic>
        <p:nvPicPr>
          <p:cNvPr id="6" name="Tijdelijke aanduiding voor inhoud 5" descr="Afbeelding met gebouw, weg, stad&#10;&#10;Automatisch gegenereerde beschrijving">
            <a:extLst>
              <a:ext uri="{FF2B5EF4-FFF2-40B4-BE49-F238E27FC236}">
                <a16:creationId xmlns:a16="http://schemas.microsoft.com/office/drawing/2014/main" id="{D4F82E15-9F1A-44B8-9B51-066FE8922E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87499"/>
            <a:ext cx="6192688" cy="2494277"/>
          </a:xfrm>
        </p:spPr>
      </p:pic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F7F8C0F-F3AB-457B-8A08-1F8F33FF9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A55BD19F-BE73-4BCB-B7C5-0187754E994D}" type="slidenum">
              <a:rPr lang="nl-NL" smtClean="0">
                <a:solidFill>
                  <a:prstClr val="white">
                    <a:lumMod val="50000"/>
                  </a:prstClr>
                </a:solidFill>
              </a:rPr>
              <a:pPr defTabSz="457200">
                <a:defRPr/>
              </a:pPr>
              <a:t>1</a:t>
            </a:fld>
            <a:endParaRPr lang="nl-NL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CA2F56FA-92C6-451F-A018-4A8C06D18899}"/>
              </a:ext>
            </a:extLst>
          </p:cNvPr>
          <p:cNvSpPr txBox="1"/>
          <p:nvPr/>
        </p:nvSpPr>
        <p:spPr>
          <a:xfrm>
            <a:off x="457200" y="1844824"/>
            <a:ext cx="8085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43258"/>
                </a:solidFill>
              </a:rPr>
              <a:t>City Deal Kennis Maken</a:t>
            </a:r>
          </a:p>
          <a:p>
            <a:endParaRPr lang="nl-NL" sz="3200" b="1" dirty="0">
              <a:solidFill>
                <a:srgbClr val="043258"/>
              </a:solidFill>
            </a:endParaRPr>
          </a:p>
          <a:p>
            <a:r>
              <a:rPr lang="nl-NL" sz="3200" b="1" dirty="0">
                <a:solidFill>
                  <a:srgbClr val="043258"/>
                </a:solidFill>
              </a:rPr>
              <a:t>Gemeente aan zet - Tilburg</a:t>
            </a:r>
            <a:endParaRPr lang="nl-NL" sz="3200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F0591797-4841-4BF8-A329-B5A95F95BACE}"/>
              </a:ext>
            </a:extLst>
          </p:cNvPr>
          <p:cNvSpPr txBox="1"/>
          <p:nvPr/>
        </p:nvSpPr>
        <p:spPr>
          <a:xfrm>
            <a:off x="7020272" y="5987018"/>
            <a:ext cx="1522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i="1" dirty="0">
                <a:solidFill>
                  <a:srgbClr val="043258"/>
                </a:solidFill>
              </a:rPr>
              <a:t>18 juni 2021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846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43A707F-2F23-4A4C-878B-7D85ACE11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9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/>
              <a:t>De rol van de gemeente Tilburg in City Deal Kennis Maken – verband</a:t>
            </a:r>
          </a:p>
          <a:p>
            <a:pPr marL="0" indent="0">
              <a:buNone/>
            </a:pPr>
            <a:endParaRPr lang="nl-NL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Samenwerking gemeente met de universiteit en </a:t>
            </a:r>
            <a:r>
              <a:rPr lang="nl-NL" sz="2800" b="1" dirty="0" err="1"/>
              <a:t>Fontys</a:t>
            </a:r>
            <a:r>
              <a:rPr lang="nl-NL" sz="2800" b="1" dirty="0"/>
              <a:t> Hogescholen</a:t>
            </a:r>
          </a:p>
          <a:p>
            <a:pPr marL="0" indent="0">
              <a:buNone/>
            </a:pPr>
            <a:endParaRPr lang="nl-NL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Elkaar zoeken – beknopte geschiedenis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Elkaar vinden – bereidheid en vertrouwen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Met elkaar samenwerken – achterban organiseren</a:t>
            </a:r>
            <a:endParaRPr lang="nl-NL" sz="2000" dirty="0"/>
          </a:p>
          <a:p>
            <a:pPr>
              <a:buFont typeface="Arial" panose="020B0604020202020204" pitchFamily="34" charset="0"/>
              <a:buChar char="•"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89777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43A707F-2F23-4A4C-878B-7D85ACE11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9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/>
              <a:t>De rol van de gemeente Tilburg in City Deal Kennis Maken – verband (II)</a:t>
            </a:r>
          </a:p>
          <a:p>
            <a:pPr marL="0" indent="0">
              <a:buNone/>
            </a:pPr>
            <a:endParaRPr lang="nl-NL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Bestuurlijk commitment NA ambtelijk commitment</a:t>
            </a:r>
          </a:p>
          <a:p>
            <a:pPr marL="0" indent="0">
              <a:buNone/>
            </a:pPr>
            <a:r>
              <a:rPr lang="nl-NL" sz="2800" b="1" dirty="0"/>
              <a:t>    Wethouder/portefeuillehouder &amp; college van B&amp;W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Identificeren van thema’s die kunnen leiden tot het dienen van de belangen van de verschillende organisaties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800" b="1" dirty="0"/>
              <a:t>Het belang zelf hoeft niet gemeenschappelijk te zijn</a:t>
            </a:r>
          </a:p>
          <a:p>
            <a:pPr marL="0" indent="0">
              <a:buNone/>
            </a:pPr>
            <a:endParaRPr lang="nl-NL" sz="2800" b="1" dirty="0"/>
          </a:p>
          <a:p>
            <a:pPr marL="0" indent="0">
              <a:buNone/>
            </a:pPr>
            <a:r>
              <a:rPr lang="nl-NL" sz="2800" b="1" dirty="0"/>
              <a:t>“Elk kind een goede start”</a:t>
            </a:r>
          </a:p>
          <a:p>
            <a:pPr marL="0" indent="0">
              <a:buNone/>
            </a:pPr>
            <a:endParaRPr lang="nl-NL" sz="2800" b="1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6434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ijdelijke aanduiding voor inhoud 2">
            <a:extLst>
              <a:ext uri="{FF2B5EF4-FFF2-40B4-BE49-F238E27FC236}">
                <a16:creationId xmlns:a16="http://schemas.microsoft.com/office/drawing/2014/main" id="{A22A1127-F642-481D-B46E-AC5B4B750F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753" y="1600201"/>
            <a:ext cx="8189570" cy="4058152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2A3DA432-50D0-40B1-B33F-3FED4A436B50}"/>
              </a:ext>
            </a:extLst>
          </p:cNvPr>
          <p:cNvSpPr txBox="1"/>
          <p:nvPr/>
        </p:nvSpPr>
        <p:spPr>
          <a:xfrm>
            <a:off x="1673174" y="764705"/>
            <a:ext cx="88569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A219086-2DB4-43E2-9C2B-DD55810F09B6}"/>
              </a:ext>
            </a:extLst>
          </p:cNvPr>
          <p:cNvSpPr txBox="1"/>
          <p:nvPr/>
        </p:nvSpPr>
        <p:spPr>
          <a:xfrm>
            <a:off x="1825574" y="917105"/>
            <a:ext cx="88569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07AFF0F1-D4C9-402B-AF84-E622841E9B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841" t="18220" r="26295" b="8424"/>
          <a:stretch/>
        </p:blipFill>
        <p:spPr>
          <a:xfrm>
            <a:off x="1539030" y="319424"/>
            <a:ext cx="5546205" cy="533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10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43A707F-2F23-4A4C-878B-7D85ACE11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9245"/>
            <a:ext cx="8922939" cy="5904656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/>
              <a:t>De rol van de gemeente Tilburg in City Deal Kennis Maken – verband (III)</a:t>
            </a:r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r>
              <a:rPr lang="nl-NL" sz="2000" b="1" dirty="0"/>
              <a:t>Stuurgroep: </a:t>
            </a:r>
          </a:p>
          <a:p>
            <a:pPr marL="0" indent="0">
              <a:buNone/>
            </a:pPr>
            <a:r>
              <a:rPr lang="nl-NL" sz="1600" b="1" dirty="0"/>
              <a:t>Cindy Ras, </a:t>
            </a:r>
            <a:r>
              <a:rPr lang="nl-NL" sz="1600" b="1" dirty="0" err="1"/>
              <a:t>Fontys</a:t>
            </a:r>
            <a:r>
              <a:rPr lang="nl-NL" sz="1600" b="1" dirty="0"/>
              <a:t>            		 Lieke Staal, </a:t>
            </a:r>
            <a:r>
              <a:rPr lang="nl-NL" sz="1600" b="1" dirty="0" err="1"/>
              <a:t>TiU</a:t>
            </a:r>
            <a:r>
              <a:rPr lang="nl-NL" sz="1600" b="1" dirty="0"/>
              <a:t>                     		Rob v.d. Hurk, gemeente</a:t>
            </a:r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800" b="1" dirty="0"/>
          </a:p>
          <a:p>
            <a:pPr marL="0" indent="0">
              <a:buNone/>
            </a:pPr>
            <a:r>
              <a:rPr lang="nl-NL" sz="2000" dirty="0"/>
              <a:t>									</a:t>
            </a:r>
            <a:r>
              <a:rPr lang="nl-NL" sz="2000" b="1" dirty="0"/>
              <a:t>Projectleider: Dana </a:t>
            </a:r>
            <a:r>
              <a:rPr lang="nl-NL" sz="2000" b="1" dirty="0" err="1"/>
              <a:t>Feringa</a:t>
            </a:r>
            <a:r>
              <a:rPr lang="nl-NL" sz="2000" b="1" dirty="0"/>
              <a:t>, </a:t>
            </a:r>
            <a:r>
              <a:rPr lang="nl-NL" sz="2000" b="1" dirty="0" err="1"/>
              <a:t>Fontys</a:t>
            </a:r>
            <a:endParaRPr lang="nl-NL" sz="2000" b="1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9AE2252-4300-4DCA-9F6F-C6B79E2A0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664" y="1988840"/>
            <a:ext cx="2838450" cy="208823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8B2F015-5635-466B-B727-28242A80C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73" y="1988841"/>
            <a:ext cx="183832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">
            <a:extLst>
              <a:ext uri="{FF2B5EF4-FFF2-40B4-BE49-F238E27FC236}">
                <a16:creationId xmlns:a16="http://schemas.microsoft.com/office/drawing/2014/main" id="{02BA29E9-7FC3-4706-82BD-2E31A5D3B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080" y="1988841"/>
            <a:ext cx="2339698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ana FERINGA | Hogeschool Fontys, Eindhoven | Institute of Social Studies">
            <a:extLst>
              <a:ext uri="{FF2B5EF4-FFF2-40B4-BE49-F238E27FC236}">
                <a16:creationId xmlns:a16="http://schemas.microsoft.com/office/drawing/2014/main" id="{703AA340-18C1-4BC3-8061-3A489DD43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4735667"/>
            <a:ext cx="2592289" cy="208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010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43A707F-2F23-4A4C-878B-7D85ACE11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9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/>
              <a:t>De rol van de gemeente Tilburg in City Deal Kennis Maken – verband (IV)</a:t>
            </a:r>
          </a:p>
          <a:p>
            <a:pPr marL="0" indent="0">
              <a:buNone/>
            </a:pPr>
            <a:r>
              <a:rPr lang="nl-NL" sz="2800" b="1" dirty="0"/>
              <a:t>De rol onder een vergrootglas:</a:t>
            </a:r>
          </a:p>
          <a:p>
            <a:pPr marL="0" indent="0">
              <a:buNone/>
            </a:pPr>
            <a:endParaRPr lang="nl-NL" sz="2000" b="1" dirty="0"/>
          </a:p>
          <a:p>
            <a:pPr marL="514350" indent="-514350">
              <a:buAutoNum type="arabicPeriod"/>
            </a:pPr>
            <a:r>
              <a:rPr lang="nl-NL" sz="2000" b="1" dirty="0"/>
              <a:t>Maatschappelijke opgave(n) identificeren </a:t>
            </a:r>
          </a:p>
          <a:p>
            <a:pPr marL="514350" indent="-514350">
              <a:buAutoNum type="arabicPeriod"/>
            </a:pPr>
            <a:r>
              <a:rPr lang="nl-NL" sz="2000" b="1" dirty="0"/>
              <a:t>Vraagarticulatie</a:t>
            </a:r>
          </a:p>
          <a:p>
            <a:pPr marL="514350" indent="-514350">
              <a:buAutoNum type="arabicPeriod"/>
            </a:pPr>
            <a:r>
              <a:rPr lang="nl-NL" sz="2000" b="1" dirty="0"/>
              <a:t>Intern draagvlak (gemeente) en bij de partners &amp; capaciteit (medewerkers)</a:t>
            </a:r>
          </a:p>
          <a:p>
            <a:pPr marL="514350" indent="-514350">
              <a:buAutoNum type="arabicPeriod"/>
            </a:pPr>
            <a:r>
              <a:rPr lang="nl-NL" sz="2000" b="1" dirty="0"/>
              <a:t>Aanvraag subsidie gezamenlijk schrijven</a:t>
            </a:r>
          </a:p>
          <a:p>
            <a:pPr marL="514350" indent="-514350">
              <a:buAutoNum type="arabicPeriod"/>
            </a:pPr>
            <a:r>
              <a:rPr lang="nl-NL" sz="2000" b="1" dirty="0"/>
              <a:t>Belangstelling van andere ‘partijen’ deel te nemen (hoe mee om gaan)</a:t>
            </a:r>
          </a:p>
          <a:p>
            <a:pPr marL="514350" indent="-514350">
              <a:buAutoNum type="arabicPeriod"/>
            </a:pPr>
            <a:r>
              <a:rPr lang="nl-NL" sz="2000" b="1" dirty="0"/>
              <a:t>Drie projecten: “we gaan voor alle drie!”</a:t>
            </a:r>
          </a:p>
          <a:p>
            <a:pPr marL="514350" indent="-514350">
              <a:buAutoNum type="arabicPeriod"/>
            </a:pPr>
            <a:r>
              <a:rPr lang="nl-NL" sz="2000" b="1" dirty="0"/>
              <a:t>Personeelswisselingen / ziekte (afwezigheid)</a:t>
            </a:r>
          </a:p>
          <a:p>
            <a:pPr marL="514350" indent="-514350">
              <a:buAutoNum type="arabicPeriod"/>
            </a:pPr>
            <a:r>
              <a:rPr lang="nl-NL" sz="2000" b="1" dirty="0"/>
              <a:t>Het belang van een doortastende projectleider / diplomaat</a:t>
            </a:r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60317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43A707F-2F23-4A4C-878B-7D85ACE11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9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nl-NL" sz="2800" b="1" dirty="0"/>
              <a:t>De rol van de gemeente Tilburg in City Deal Kennis Maken – verband (V)</a:t>
            </a:r>
          </a:p>
          <a:p>
            <a:pPr marL="0" indent="0">
              <a:buNone/>
            </a:pPr>
            <a:r>
              <a:rPr lang="nl-NL" sz="2800" b="1" dirty="0"/>
              <a:t>De rol onder een vergrootglas: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9.  Ook bilateraal samenwerkingsagenda;</a:t>
            </a:r>
          </a:p>
          <a:p>
            <a:pPr marL="0" indent="0">
              <a:buNone/>
            </a:pPr>
            <a:r>
              <a:rPr lang="nl-NL" sz="2000" dirty="0"/>
              <a:t>10. Gemeente bewaakt de balans in de te behartigen belangen;</a:t>
            </a:r>
          </a:p>
          <a:p>
            <a:pPr marL="0" indent="0">
              <a:buNone/>
            </a:pPr>
            <a:r>
              <a:rPr lang="nl-NL" sz="2000" dirty="0"/>
              <a:t>11. Relatie verdiepen op bestuurlijk en ambtelijk/uitvoerend niveau: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2000" dirty="0"/>
              <a:t>Enkele keren per jaar bestuurlijk overleg. CvB-decanen-college B&amp;W en top ambtelijke organisatie;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2000" dirty="0"/>
              <a:t>Ambtelijk/uitvoerend permanent investeren in verbreden (ambtenaren, studenten, docenten, lectoren en wetenschappers)</a:t>
            </a:r>
          </a:p>
          <a:p>
            <a:pPr marL="0" indent="0">
              <a:buNone/>
            </a:pPr>
            <a:r>
              <a:rPr lang="nl-NL" sz="2000" dirty="0"/>
              <a:t>12. </a:t>
            </a:r>
            <a:r>
              <a:rPr lang="nl-NL" sz="2000" dirty="0" err="1"/>
              <a:t>Doorontwikkelen</a:t>
            </a:r>
            <a:r>
              <a:rPr lang="nl-NL" sz="2000" dirty="0"/>
              <a:t> projecten CDKM</a:t>
            </a:r>
          </a:p>
        </p:txBody>
      </p:sp>
    </p:spTree>
    <p:extLst>
      <p:ext uri="{BB962C8B-B14F-4D97-AF65-F5344CB8AC3E}">
        <p14:creationId xmlns:p14="http://schemas.microsoft.com/office/powerpoint/2010/main" val="109920486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gemeentelogo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-thema">
  <a:themeElements>
    <a:clrScheme name="1_Office-them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-the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-the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347</Words>
  <Application>Microsoft Office PowerPoint</Application>
  <PresentationFormat>Diavoorstelling (4:3)</PresentationFormat>
  <Paragraphs>102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Powerpoint-gemeentelogo</vt:lpstr>
      <vt:lpstr>1_Office-thema</vt:lpstr>
      <vt:lpstr> 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Gemeente Tilburg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Omgevingswet als veranderopgave</dc:title>
  <dc:creator>Weber, Carla</dc:creator>
  <cp:lastModifiedBy>Hurk, Rob van den</cp:lastModifiedBy>
  <cp:revision>92</cp:revision>
  <dcterms:created xsi:type="dcterms:W3CDTF">2018-10-23T08:32:10Z</dcterms:created>
  <dcterms:modified xsi:type="dcterms:W3CDTF">2021-06-17T13:19:43Z</dcterms:modified>
</cp:coreProperties>
</file>