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85" r:id="rId2"/>
    <p:sldId id="268" r:id="rId3"/>
    <p:sldId id="2107" r:id="rId4"/>
    <p:sldId id="9503" r:id="rId5"/>
    <p:sldId id="9504" r:id="rId6"/>
    <p:sldId id="9507" r:id="rId7"/>
    <p:sldId id="9571" r:id="rId8"/>
    <p:sldId id="273" r:id="rId9"/>
    <p:sldId id="9590" r:id="rId10"/>
    <p:sldId id="9603" r:id="rId11"/>
    <p:sldId id="9589" r:id="rId12"/>
    <p:sldId id="9595" r:id="rId13"/>
    <p:sldId id="9502" r:id="rId14"/>
    <p:sldId id="95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58D0-C011-4772-AFC7-32A53F2F371F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CCC4-90D2-41C7-8FDE-EE1CEAA4C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6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38891-F756-4C67-AAF5-B8D4D786C554}" type="slidenum">
              <a:rPr lang="en-CA"/>
              <a:pPr/>
              <a:t>6</a:t>
            </a:fld>
            <a:endParaRPr lang="en-CA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8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0DA8-75B3-4F42-88A0-78EC6D68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F5E1C-E055-4546-AB03-974BDCD2B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984A-B1DC-4AB4-A167-90526EC7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D7A67-5641-4709-A7D3-56760D0A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6F145-1C1B-4F8C-A416-E1649151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2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03C8-D61C-4EB2-AEF0-916CC902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4B658-18C6-48C7-9959-9804BAD1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1FBF-05F9-431B-96BE-104E0287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C5A2-A8E7-4E81-8FA7-05E5FAAA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1BBCA-4938-46A0-B8C5-AA5C4C40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A5929-4243-482F-9B21-45DC700F5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A922E-F3EA-4F35-AF5A-4F249CCA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D445-8C94-4983-BC6B-54DB5411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1B2E-9FFD-4A09-A8FB-E2AEFC7F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7EB4-0432-4008-92B2-E75C09C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38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4D26-F545-4440-8ECC-2C1D8B8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CB6F-4630-4860-B0C1-E1DD97FC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0DC5-E9D6-4C55-9380-484EACAE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F5F9-C86C-403A-BE80-70BB9E9F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B0FB-AD10-4B86-A057-81B8AB6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47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69B1-E0C0-4523-A2D1-9EAEE1AE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4AAB-9E00-48E0-B968-5B1891F7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1C0C-7A28-4A5F-A27F-C0DD3196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33D-B19F-4B37-90D6-CA418E11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C051-E5A5-4A0A-8B91-48ED1148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6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AA2-6ECE-49F0-A85F-EE4C9ABD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5F92-3B40-407F-B718-DDF69773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DED6A-0DA9-42CB-9A07-2DC39AA8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665E-177B-4D58-BC65-D1FE66B1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C74E2-53A6-4544-BC75-3A9A1ADB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D6E62-B635-41CB-8174-86D6C3F0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30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5EB1-F08C-40DC-B749-7935AD16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E72B3-C464-4C0C-87D6-7D9B89D1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6A9F8-E38F-4567-90FD-EB284668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F9C56-FD10-4146-B05A-13E21D9C5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CB3B5-6291-4B16-99AB-8074CD1C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37DF-4635-4A35-AA94-051C12BF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D79F9-2CE5-4F45-A8ED-EF193B9E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3C3D9-765B-42E8-8C8B-A7C8598B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3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2E3E-0FC5-44F2-AF5E-63CD96B0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0D02B-7816-44B1-AC19-F3C4AB02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826A2-FF57-4B93-9C09-02F3396D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91FC5-2AB1-4619-B596-5B97DAFA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64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B1FFA-3DBE-4801-92A8-7269E0BC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5FAD-D178-4597-B19C-715F5B4B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1DAC-F2EF-4B4C-913B-ACB3C64C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96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0DF-99BF-4222-9A94-82BC8336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F9515-3BBC-4E15-B2CF-2EF9E1AD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DD7D-97BF-4C5D-BDCE-DCC7C1E0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FB58-1099-4C2C-9F8A-6E28DC14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2C58-A44E-4B5C-A643-EDD07523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9F9A0-2E07-42B5-A8B5-D3001536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8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6B07-AAF5-418E-8E99-4A15F465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DF2AB-C7A5-4A41-92FF-5CF057928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3DC5-09AA-4944-BA10-F21A4B8E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59E55-055A-4C76-BEA2-C1F4D10D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CC4D0-2187-4CB3-8C97-B505162D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DE5C-6E87-4B70-9E6E-88CB1DFD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6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3848D-E6BE-4F54-81EA-BAE6230E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3F80F-4D20-404B-9A35-1033B111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B8BA-3BD3-4BAD-B325-664D76D6B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D8D0-7960-4916-974B-72C29B08CB39}" type="datetimeFigureOut">
              <a:rPr lang="en-CA" smtClean="0"/>
              <a:t>2022-05-29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1FFBC-CDD2-4747-80A8-7AB88DA4D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6CBF-D54D-40D8-993D-F8D771BF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9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stainability.utoronto.ca/home/ceccs/campus-as-a-living-lab/campus-as-a-living-lab-projec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Image result for aerial view u of t">
            <a:extLst>
              <a:ext uri="{FF2B5EF4-FFF2-40B4-BE49-F238E27FC236}">
                <a16:creationId xmlns:a16="http://schemas.microsoft.com/office/drawing/2014/main" id="{B586FCC1-D285-4C04-9E8B-1C5E9F711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7494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07549-BC2F-4766-8F98-2C8989E1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br>
              <a:rPr lang="en-CA" sz="4000" dirty="0"/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C549-0EA5-489C-BCFE-51CDD77C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482" y="1016000"/>
            <a:ext cx="3551512" cy="509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Combining Forces: fostering university/city partnerships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Presentation at City Deal on Education conference,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Breda, The Netherlands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John Robinson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University of Toronto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Jun 3 2022</a:t>
            </a:r>
          </a:p>
        </p:txBody>
      </p:sp>
      <p:pic>
        <p:nvPicPr>
          <p:cNvPr id="7" name="Google Shape;253;g103e0c17ec7_0_51" descr="UTCrst_Stacked_655">
            <a:extLst>
              <a:ext uri="{FF2B5EF4-FFF2-40B4-BE49-F238E27FC236}">
                <a16:creationId xmlns:a16="http://schemas.microsoft.com/office/drawing/2014/main" id="{330449BB-C80C-4D44-D554-371392FA6D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39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9D0E-5601-430E-A7A3-4B7EF566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748"/>
            <a:ext cx="6672309" cy="998397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GLA2029 – Sustainability in the World: A Living Lab course (Winter, 2022)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FEFA7-FF06-4057-81EE-53330FBAA593}"/>
              </a:ext>
            </a:extLst>
          </p:cNvPr>
          <p:cNvSpPr/>
          <p:nvPr/>
        </p:nvSpPr>
        <p:spPr>
          <a:xfrm>
            <a:off x="838200" y="2010209"/>
            <a:ext cx="805722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56 1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 year Munk School Master’s students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12 projects for City of Toronto and The Atmospheric Fund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Projects came from practitioner side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All focussed on TransformTO: Toronto’s climate plan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14 City &amp; TAF staff ‘clients’: Met weekly with 12 student groups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12 projects now on CLL/CEL student project database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	searchable, coded to SDGs, downloadable, 289 projects and counting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D49C8-70C9-F2C3-F9AE-FED4B0937055}"/>
              </a:ext>
            </a:extLst>
          </p:cNvPr>
          <p:cNvGrpSpPr/>
          <p:nvPr/>
        </p:nvGrpSpPr>
        <p:grpSpPr>
          <a:xfrm>
            <a:off x="10027895" y="233508"/>
            <a:ext cx="1960834" cy="2015098"/>
            <a:chOff x="9291045" y="353357"/>
            <a:chExt cx="1960834" cy="2015098"/>
          </a:xfrm>
        </p:grpSpPr>
        <p:sp>
          <p:nvSpPr>
            <p:cNvPr id="8" name="Google Shape;173;g103e0c17ec7_0_78">
              <a:extLst>
                <a:ext uri="{FF2B5EF4-FFF2-40B4-BE49-F238E27FC236}">
                  <a16:creationId xmlns:a16="http://schemas.microsoft.com/office/drawing/2014/main" id="{369F99A9-14EF-C4A3-A613-A11E77E338B2}"/>
                </a:ext>
              </a:extLst>
            </p:cNvPr>
            <p:cNvSpPr/>
            <p:nvPr/>
          </p:nvSpPr>
          <p:spPr>
            <a:xfrm>
              <a:off x="9687761" y="353357"/>
              <a:ext cx="1167402" cy="1167402"/>
            </a:xfrm>
            <a:prstGeom prst="ellipse">
              <a:avLst/>
            </a:prstGeom>
            <a:noFill/>
            <a:ln w="76200" cap="flat" cmpd="sng">
              <a:solidFill>
                <a:srgbClr val="5D86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91;g103e0c17ec7_0_78">
              <a:extLst>
                <a:ext uri="{FF2B5EF4-FFF2-40B4-BE49-F238E27FC236}">
                  <a16:creationId xmlns:a16="http://schemas.microsoft.com/office/drawing/2014/main" id="{CC40442E-D22F-A9C8-B600-4940CFBB8A9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829467" y="531140"/>
              <a:ext cx="883991" cy="811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AB005A-894D-3DF3-40A5-645011A28C92}"/>
                </a:ext>
              </a:extLst>
            </p:cNvPr>
            <p:cNvSpPr txBox="1"/>
            <p:nvPr/>
          </p:nvSpPr>
          <p:spPr>
            <a:xfrm>
              <a:off x="9291045" y="1537458"/>
              <a:ext cx="19608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74A7B2"/>
                  </a:solidFill>
                </a:rPr>
                <a:t>Teaching and Learning</a:t>
              </a:r>
              <a:endParaRPr lang="en-CA" sz="24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C519F-2A7D-BEE1-2195-5791A11A1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63"/>
          <a:stretch/>
        </p:blipFill>
        <p:spPr>
          <a:xfrm>
            <a:off x="8589262" y="2902998"/>
            <a:ext cx="3506001" cy="3878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DD8F40-405B-1EEB-05F4-D326539BCCE3}"/>
              </a:ext>
            </a:extLst>
          </p:cNvPr>
          <p:cNvSpPr txBox="1"/>
          <p:nvPr/>
        </p:nvSpPr>
        <p:spPr>
          <a:xfrm>
            <a:off x="1366971" y="6090464"/>
            <a:ext cx="7160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https://sustainability.utoronto.ca/home/ceccs/campus-as-a-living-lab/campus-as-a-living-lab-projects/</a:t>
            </a:r>
            <a:r>
              <a:rPr lang="en-CA" sz="1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7D933-8DC5-F7F3-A459-1007ECCA32CF}"/>
              </a:ext>
            </a:extLst>
          </p:cNvPr>
          <p:cNvSpPr txBox="1"/>
          <p:nvPr/>
        </p:nvSpPr>
        <p:spPr>
          <a:xfrm>
            <a:off x="0" y="-47043"/>
            <a:ext cx="248561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Some U of T Examples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9043-192E-4F63-BBC2-EFC9B558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733"/>
            <a:ext cx="6510867" cy="8573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Urban Climate Action Project (UCAP)</a:t>
            </a:r>
            <a:endParaRPr lang="en-C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AC58-E39A-4B92-A106-3E6C0027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12"/>
            <a:ext cx="6775280" cy="46502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Many cities have adopted climate targets that will require “transformational changes in how we live, work, commute and build” (City of Toronto, 2020)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Create a city-university collaborative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contributing actionable knowledge to help the City of Toronto achieve it TransformTO climate action goals and targets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Toronto node of UCAN network:</a:t>
            </a:r>
          </a:p>
          <a:p>
            <a:pPr marL="0" indent="0">
              <a:buNone/>
            </a:pP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25DD6-8122-4D5F-907A-197F77E1409B}"/>
              </a:ext>
            </a:extLst>
          </p:cNvPr>
          <p:cNvSpPr txBox="1"/>
          <p:nvPr/>
        </p:nvSpPr>
        <p:spPr>
          <a:xfrm>
            <a:off x="7691718" y="942131"/>
            <a:ext cx="4224823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Actionable Knowledge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Campus as a living lab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Urban transition labs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Evaluations of programs and processes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Databases and models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Analysis of transition processes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Student internships with city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Community engagement research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Convening function (events, activities, meetings, etc.)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Network learnings and jurisdictional scans</a:t>
            </a: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5919EACF-023E-E2A8-0295-DF51ECB0DE85}"/>
              </a:ext>
            </a:extLst>
          </p:cNvPr>
          <p:cNvPicPr/>
          <p:nvPr/>
        </p:nvPicPr>
        <p:blipFill rotWithShape="1">
          <a:blip r:embed="rId2"/>
          <a:srcRect r="46264"/>
          <a:stretch/>
        </p:blipFill>
        <p:spPr>
          <a:xfrm>
            <a:off x="901673" y="5577580"/>
            <a:ext cx="1474076" cy="772160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B99A18-6360-0429-0EEF-8292FF677E67}"/>
              </a:ext>
            </a:extLst>
          </p:cNvPr>
          <p:cNvSpPr txBox="1"/>
          <p:nvPr/>
        </p:nvSpPr>
        <p:spPr>
          <a:xfrm>
            <a:off x="2375748" y="5579619"/>
            <a:ext cx="6981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2000"/>
            <a:r>
              <a:rPr lang="en-US" sz="1800" cap="small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	UC3 Cities Climate Action Network (UCAN)</a:t>
            </a:r>
            <a:endParaRPr lang="en-CA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2413" indent="-1522413"/>
            <a:r>
              <a:rPr lang="en-US" sz="1800" cap="small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CHAMPIONS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University of Arizona, University of British Columbia, Drexel U, University of Toronto</a:t>
            </a:r>
            <a:endParaRPr lang="en-CA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20038-E365-16F3-193F-0CBC9AAE5089}"/>
              </a:ext>
            </a:extLst>
          </p:cNvPr>
          <p:cNvSpPr txBox="1"/>
          <p:nvPr/>
        </p:nvSpPr>
        <p:spPr>
          <a:xfrm>
            <a:off x="0" y="-47043"/>
            <a:ext cx="248561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Some U of T Examples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1" name="Google Shape;253;g103e0c17ec7_0_51" descr="UTCrst_Stacked_655">
            <a:extLst>
              <a:ext uri="{FF2B5EF4-FFF2-40B4-BE49-F238E27FC236}">
                <a16:creationId xmlns:a16="http://schemas.microsoft.com/office/drawing/2014/main" id="{5B355E82-3299-636E-EFCC-84BA89DE1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89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/>
        </p:nvSpPr>
        <p:spPr>
          <a:xfrm>
            <a:off x="611794" y="651033"/>
            <a:ext cx="95775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Ubuntu Medium"/>
                <a:cs typeface="Ubuntu Medium"/>
                <a:sym typeface="Ubuntu Medium"/>
              </a:rPr>
              <a:t>Five Focus Areas &amp; Activities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14" name="Google Shape;414;p49"/>
          <p:cNvGraphicFramePr/>
          <p:nvPr/>
        </p:nvGraphicFramePr>
        <p:xfrm>
          <a:off x="691696" y="1366995"/>
          <a:ext cx="10617309" cy="45928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65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5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6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FOCUS AREAS</a:t>
                      </a:r>
                      <a:endParaRPr sz="13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</a:t>
                      </a:r>
                      <a:endParaRPr sz="16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ENGAGE &amp; CONVENE </a:t>
                      </a:r>
                      <a:endParaRPr sz="16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INNOVATE &amp; EXPERIMENT </a:t>
                      </a:r>
                      <a:endParaRPr sz="16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</a:t>
                      </a:r>
                      <a:endParaRPr sz="16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 CAPACITY</a:t>
                      </a:r>
                      <a:endParaRPr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1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Urban Living Lab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Activities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1978" marR="61978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BAB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R1: develop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collaborative interdisciplinary research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R2: identify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 practices around the world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R3: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scan of relevant local and global trend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R4: scan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funding mechanisms</a:t>
                      </a:r>
                      <a:endParaRPr sz="1400" dirty="0"/>
                    </a:p>
                  </a:txBody>
                  <a:tcPr marL="82653" marR="82653" marT="41326" marB="4132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1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EC1: Convene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 events 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activities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EC2: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 operational practices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EC3: Jointly develop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engagement programs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EC4: Grow and strengthen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 partnerships</a:t>
                      </a:r>
                      <a:endParaRPr sz="3300" b="1" dirty="0"/>
                    </a:p>
                  </a:txBody>
                  <a:tcPr marL="82653" marR="82653" marT="41326" marB="4132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IET1: Turn campuses into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living laboratories and testbed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33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IET2: Set up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urban transitions labs 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city neighbourhoods,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IE3: Jointly develop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databases and models.</a:t>
                      </a:r>
                      <a:r>
                        <a:rPr lang="en-CA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33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IE4: Share </a:t>
                      </a:r>
                      <a:r>
                        <a:rPr lang="en-CA" sz="14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approaches for problem solving </a:t>
                      </a:r>
                      <a:r>
                        <a:rPr lang="en-CA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(e.g., multi-solving)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2653" marR="82653" marT="41326" marB="4132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93">
                        <a:alpha val="4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E1: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city programs and processes. </a:t>
                      </a:r>
                      <a:endParaRPr sz="33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E2: </a:t>
                      </a:r>
                      <a:r>
                        <a:rPr lang="en-CA" sz="14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Embody and enhance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reflexive practice 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create new knowledge and mindsets</a:t>
                      </a: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2653" marR="82653" marT="41326" marB="4132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651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BC1: Engage graduate and undergraduate students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internships and RAs</a:t>
                      </a:r>
                      <a:r>
                        <a:rPr lang="en-CA" sz="14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4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BC2: Help to 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grow the UCAN network.</a:t>
                      </a:r>
                      <a:endParaRPr sz="33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2653" marR="82653" marT="41326" marB="4132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051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43A75E-BC23-0E4F-3BE0-715B97A916A5}"/>
              </a:ext>
            </a:extLst>
          </p:cNvPr>
          <p:cNvSpPr txBox="1"/>
          <p:nvPr/>
        </p:nvSpPr>
        <p:spPr>
          <a:xfrm>
            <a:off x="0" y="-38164"/>
            <a:ext cx="138339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Scaling Up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Google Shape;253;g103e0c17ec7_0_51" descr="UTCrst_Stacked_655">
            <a:extLst>
              <a:ext uri="{FF2B5EF4-FFF2-40B4-BE49-F238E27FC236}">
                <a16:creationId xmlns:a16="http://schemas.microsoft.com/office/drawing/2014/main" id="{9D1A1C99-C76B-1E4B-6E9F-17594970EA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174F4-4E56-DAA2-542A-3889C8B0BC38}"/>
              </a:ext>
            </a:extLst>
          </p:cNvPr>
          <p:cNvSpPr txBox="1"/>
          <p:nvPr/>
        </p:nvSpPr>
        <p:spPr>
          <a:xfrm>
            <a:off x="0" y="-38165"/>
            <a:ext cx="248561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Some U of T Examples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7119-5844-434A-9184-302630C1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01" y="643846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General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4E295-CFA2-475F-8476-4EEADC91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01" y="18380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Generation of actionable knowledge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- transdisciplinary knowledge co-production offers great rewards but also great challenges for university/city partnerships</a:t>
            </a:r>
          </a:p>
          <a:p>
            <a:pPr lvl="1">
              <a:buFontTx/>
              <a:buChar char="-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importance of:</a:t>
            </a:r>
          </a:p>
          <a:p>
            <a:pPr lvl="2">
              <a:buFontTx/>
              <a:buChar char="-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co-design of research questions</a:t>
            </a:r>
          </a:p>
          <a:p>
            <a:pPr lvl="2">
              <a:buFontTx/>
              <a:buChar char="-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providing support for researchers</a:t>
            </a:r>
          </a:p>
          <a:p>
            <a:pPr marL="457200" lvl="1" indent="0">
              <a:buNone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From examples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- power of living lab approach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- important role for universities in supporting sustainability transitions</a:t>
            </a:r>
          </a:p>
        </p:txBody>
      </p:sp>
      <p:pic>
        <p:nvPicPr>
          <p:cNvPr id="4" name="Google Shape;253;g103e0c17ec7_0_51" descr="UTCrst_Stacked_655">
            <a:extLst>
              <a:ext uri="{FF2B5EF4-FFF2-40B4-BE49-F238E27FC236}">
                <a16:creationId xmlns:a16="http://schemas.microsoft.com/office/drawing/2014/main" id="{C9F62C29-BA1D-7A4E-1DC7-A56F4DFD70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20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7829" y="857956"/>
            <a:ext cx="8776341" cy="926976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accent1">
                    <a:lumMod val="50000"/>
                  </a:schemeClr>
                </a:solidFill>
                <a:cs typeface="Whitney Bold"/>
              </a:rPr>
              <a:t>Let’s Make it Happen!</a:t>
            </a:r>
          </a:p>
        </p:txBody>
      </p:sp>
      <p:pic>
        <p:nvPicPr>
          <p:cNvPr id="9" name="Picture 8" descr="SamBradd_RegenSummit_acampbe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513061"/>
            <a:ext cx="9144000" cy="240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00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7119-5844-434A-9184-302630C1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01" y="1238650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Two topics I want to touch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4E295-CFA2-475F-8476-4EEADC91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01" y="2672517"/>
            <a:ext cx="10515600" cy="254755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Generation of actionable knowledge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– transdisciplinary knowledge co-production</a:t>
            </a:r>
          </a:p>
          <a:p>
            <a:pPr marL="0" indent="0">
              <a:buNone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Some ongoing activities at the University of Toronto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–living lab projects and Urban Climate Action Project (UCAP)</a:t>
            </a:r>
          </a:p>
        </p:txBody>
      </p:sp>
      <p:pic>
        <p:nvPicPr>
          <p:cNvPr id="4" name="Google Shape;253;g103e0c17ec7_0_51" descr="UTCrst_Stacked_655">
            <a:extLst>
              <a:ext uri="{FF2B5EF4-FFF2-40B4-BE49-F238E27FC236}">
                <a16:creationId xmlns:a16="http://schemas.microsoft.com/office/drawing/2014/main" id="{3E6E2EFC-FBF2-295D-155B-89D473922B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0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15A9-1BC9-431C-A975-795195C8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568" y="5564535"/>
            <a:ext cx="3818965" cy="93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2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Norström</a:t>
            </a:r>
            <a:r>
              <a:rPr lang="en-CA" sz="12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A. et al (2020). Principles for knowledge co-production in sustainability research. </a:t>
            </a:r>
            <a:r>
              <a:rPr lang="en-CA" sz="1200" b="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Nature Sustainability</a:t>
            </a:r>
            <a:r>
              <a:rPr lang="en-CA" sz="12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200" b="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CA" sz="12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(3), 182-190</a:t>
            </a:r>
            <a:endParaRPr lang="en-CA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F419C-CEDA-477C-AFFC-376AA36AE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9810" b="15751"/>
          <a:stretch/>
        </p:blipFill>
        <p:spPr>
          <a:xfrm>
            <a:off x="161364" y="1259275"/>
            <a:ext cx="8036737" cy="2691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CB5E5-4295-44E5-8A1C-7F8765036937}"/>
              </a:ext>
            </a:extLst>
          </p:cNvPr>
          <p:cNvSpPr txBox="1"/>
          <p:nvPr/>
        </p:nvSpPr>
        <p:spPr>
          <a:xfrm>
            <a:off x="529009" y="4307984"/>
            <a:ext cx="70698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daytona w01 light"/>
              </a:rPr>
              <a:t>“we define knowledge co-production as ‘iterative and collaborative processes involving diverse types of expertise, knowledge and actors to produce context-specific knowledge and pathways towards a sustainable future’”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daytona w01 light"/>
              </a:rPr>
              <a:t>(aka. transdisciplinary research)</a:t>
            </a: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178CA-ECC6-43A6-AB32-3FDA29184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166" y="443365"/>
            <a:ext cx="3735463" cy="5014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15C890-E397-4AB9-94E5-E471C21F0856}"/>
              </a:ext>
            </a:extLst>
          </p:cNvPr>
          <p:cNvSpPr/>
          <p:nvPr/>
        </p:nvSpPr>
        <p:spPr>
          <a:xfrm>
            <a:off x="2115335" y="963305"/>
            <a:ext cx="3995000" cy="7725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Knowledge co-production for sustainability research</a:t>
            </a: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87119-E678-4870-9CB9-2767C56F4B65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Google Shape;253;g103e0c17ec7_0_51" descr="UTCrst_Stacked_655">
            <a:extLst>
              <a:ext uri="{FF2B5EF4-FFF2-40B4-BE49-F238E27FC236}">
                <a16:creationId xmlns:a16="http://schemas.microsoft.com/office/drawing/2014/main" id="{665E0768-50CC-8A50-9A00-8F0D57BBC7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35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18" y="337370"/>
            <a:ext cx="10515600" cy="1186168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Transdisciplinary Knowledge Co-Production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518" y="1479677"/>
            <a:ext cx="9319137" cy="3610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Various “</a:t>
            </a:r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co’s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Co-creation of partnerships</a:t>
            </a:r>
          </a:p>
          <a:p>
            <a:pPr marL="914400" lvl="2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Must work for both sides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Co-production of knowledge </a:t>
            </a:r>
          </a:p>
          <a:p>
            <a:pPr marL="914400" lvl="2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All partners are involved in development of research questions and interpretation of results 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Co-design of projects and Co-management of work</a:t>
            </a:r>
          </a:p>
          <a:p>
            <a:pPr marL="914400" lvl="2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All partners involved in research design, and research process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Co-implementation of results</a:t>
            </a:r>
          </a:p>
          <a:p>
            <a:pPr marL="914400" lvl="2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Multiple fora of application</a:t>
            </a:r>
          </a:p>
          <a:p>
            <a:pPr marL="914400" lvl="2" indent="0">
              <a:buNone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48DC28-B309-4FD2-9D78-54C5E7E1F9D7}"/>
              </a:ext>
            </a:extLst>
          </p:cNvPr>
          <p:cNvGrpSpPr/>
          <p:nvPr/>
        </p:nvGrpSpPr>
        <p:grpSpPr>
          <a:xfrm>
            <a:off x="8782149" y="1995059"/>
            <a:ext cx="2962635" cy="2694301"/>
            <a:chOff x="8845717" y="1838579"/>
            <a:chExt cx="2962635" cy="26943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072977-D10E-4E5F-8F62-42A370005581}"/>
                </a:ext>
              </a:extLst>
            </p:cNvPr>
            <p:cNvSpPr txBox="1"/>
            <p:nvPr/>
          </p:nvSpPr>
          <p:spPr>
            <a:xfrm>
              <a:off x="9560248" y="2385279"/>
              <a:ext cx="22481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CA" sz="2400" dirty="0">
                  <a:solidFill>
                    <a:schemeClr val="accent1">
                      <a:lumMod val="50000"/>
                    </a:schemeClr>
                  </a:solidFill>
                </a:rPr>
                <a:t>All give rise to emergent properties and understandings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6FD114E1-CC98-4CB7-89DD-0972D81079BD}"/>
                </a:ext>
              </a:extLst>
            </p:cNvPr>
            <p:cNvSpPr/>
            <p:nvPr/>
          </p:nvSpPr>
          <p:spPr>
            <a:xfrm>
              <a:off x="8845717" y="1838579"/>
              <a:ext cx="650349" cy="2694301"/>
            </a:xfrm>
            <a:prstGeom prst="rightBrace">
              <a:avLst>
                <a:gd name="adj1" fmla="val 33897"/>
                <a:gd name="adj2" fmla="val 50000"/>
              </a:avLst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F1D0CF-E701-48DA-A8F9-D5156C3BC242}"/>
              </a:ext>
            </a:extLst>
          </p:cNvPr>
          <p:cNvSpPr txBox="1"/>
          <p:nvPr/>
        </p:nvSpPr>
        <p:spPr>
          <a:xfrm>
            <a:off x="905518" y="4938740"/>
            <a:ext cx="8831150" cy="1716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all research falls into these categories: lots of room and need for conventional research in transdisciplinary projects</a:t>
            </a:r>
          </a:p>
          <a:p>
            <a:pPr marL="439738" marR="0" lvl="0" indent="-4397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such conventional work should connect to larger transdisciplinary agenda: ultimate goal is actionable knowledge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A2831-7388-4CB1-8179-028D24A8273D}"/>
              </a:ext>
            </a:extLst>
          </p:cNvPr>
          <p:cNvSpPr txBox="1"/>
          <p:nvPr/>
        </p:nvSpPr>
        <p:spPr>
          <a:xfrm>
            <a:off x="0" y="7126"/>
            <a:ext cx="3633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3DA4A-B448-46AF-9874-05FB05260CAA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1" name="Google Shape;253;g103e0c17ec7_0_51" descr="UTCrst_Stacked_655">
            <a:extLst>
              <a:ext uri="{FF2B5EF4-FFF2-40B4-BE49-F238E27FC236}">
                <a16:creationId xmlns:a16="http://schemas.microsoft.com/office/drawing/2014/main" id="{0474B24F-F423-0D63-0F7A-99A4FDDB22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9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DA36-8599-4A7A-A2DE-82AA3BEF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517" cy="13255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more extractive to more reciprocal approaches to research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62DA5E-B963-468C-B65C-DBF2A2AA8A49}"/>
              </a:ext>
            </a:extLst>
          </p:cNvPr>
          <p:cNvGraphicFramePr>
            <a:graphicFrameLocks noGrp="1"/>
          </p:cNvGraphicFramePr>
          <p:nvPr/>
        </p:nvGraphicFramePr>
        <p:xfrm>
          <a:off x="1786655" y="2146844"/>
          <a:ext cx="8128000" cy="1849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5570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8108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More extractive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More reciprocal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World as source of data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World as partner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44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Primary audience is academic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Multiple non-academic audiences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0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Primary products are academic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Multiple non-academic products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377"/>
                  </a:ext>
                </a:extLst>
              </a:tr>
              <a:tr h="163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Researcher-driven RQs and methods 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Co-design of research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955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7BE945-1AE7-43B3-973D-90C1FEB5C9C4}"/>
              </a:ext>
            </a:extLst>
          </p:cNvPr>
          <p:cNvSpPr txBox="1"/>
          <p:nvPr/>
        </p:nvSpPr>
        <p:spPr>
          <a:xfrm>
            <a:off x="1786655" y="4372302"/>
            <a:ext cx="8203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Interactive Research:</a:t>
            </a:r>
          </a:p>
          <a:p>
            <a:pPr lvl="1"/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takes more time</a:t>
            </a:r>
          </a:p>
          <a:p>
            <a:pPr lvl="1"/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involves production of many non-academic outputs</a:t>
            </a:r>
          </a:p>
          <a:p>
            <a:pPr lvl="1"/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leads to more interdisciplinary publications</a:t>
            </a:r>
          </a:p>
          <a:p>
            <a:endParaRPr lang="en-CA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is high risk, especially for grad students and junior faculty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0D081-A47A-4462-B27E-8B998D687C1A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481D35-F1DB-44A7-BFF9-B70381ED60BC}"/>
              </a:ext>
            </a:extLst>
          </p:cNvPr>
          <p:cNvGrpSpPr/>
          <p:nvPr/>
        </p:nvGrpSpPr>
        <p:grpSpPr>
          <a:xfrm>
            <a:off x="5850655" y="4074021"/>
            <a:ext cx="4734758" cy="1638236"/>
            <a:chOff x="5858724" y="4074021"/>
            <a:chExt cx="4734758" cy="16382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541FA3-0471-4EA7-AF1C-3DFA2BF0F4C1}"/>
                </a:ext>
              </a:extLst>
            </p:cNvPr>
            <p:cNvSpPr txBox="1"/>
            <p:nvPr/>
          </p:nvSpPr>
          <p:spPr>
            <a:xfrm>
              <a:off x="8965166" y="5065926"/>
              <a:ext cx="16283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are not trained in this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E28269E3-EFA8-4225-B816-E625B0E27520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rot="16200000" flipV="1">
              <a:off x="8486196" y="3772797"/>
              <a:ext cx="693623" cy="1892635"/>
            </a:xfrm>
            <a:prstGeom prst="bentConnector3">
              <a:avLst>
                <a:gd name="adj1" fmla="val 51343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11F87F0E-5BC7-4D80-B2E1-896EA8D14B41}"/>
                </a:ext>
              </a:extLst>
            </p:cNvPr>
            <p:cNvSpPr/>
            <p:nvPr/>
          </p:nvSpPr>
          <p:spPr>
            <a:xfrm rot="5400000">
              <a:off x="7737548" y="2195197"/>
              <a:ext cx="298281" cy="4055930"/>
            </a:xfrm>
            <a:prstGeom prst="rightBrace">
              <a:avLst>
                <a:gd name="adj1" fmla="val 57513"/>
                <a:gd name="adj2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Google Shape;253;g103e0c17ec7_0_51" descr="UTCrst_Stacked_655">
            <a:extLst>
              <a:ext uri="{FF2B5EF4-FFF2-40B4-BE49-F238E27FC236}">
                <a16:creationId xmlns:a16="http://schemas.microsoft.com/office/drawing/2014/main" id="{7D864B39-FFE3-0936-6FE3-E5F28D72B6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6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987" y="1178450"/>
            <a:ext cx="10515600" cy="1019431"/>
          </a:xfrm>
        </p:spPr>
        <p:txBody>
          <a:bodyPr>
            <a:normAutofit/>
          </a:bodyPr>
          <a:lstStyle/>
          <a:p>
            <a:r>
              <a:rPr lang="en-GB" sz="3200" b="0" dirty="0">
                <a:solidFill>
                  <a:schemeClr val="accent1">
                    <a:lumMod val="50000"/>
                  </a:schemeClr>
                </a:solidFill>
              </a:rPr>
              <a:t>Key characteristics of societally-focussed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trans</a:t>
            </a:r>
            <a:r>
              <a:rPr lang="en-GB" sz="3200" b="0" dirty="0">
                <a:solidFill>
                  <a:schemeClr val="accent1">
                    <a:lumMod val="50000"/>
                  </a:schemeClr>
                </a:solidFill>
              </a:rPr>
              <a:t>disciplinary research</a:t>
            </a:r>
            <a:endParaRPr 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6987" y="2615361"/>
            <a:ext cx="8243133" cy="20525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A.  Problem-focused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B.  Integrated (highly interdisciplinary)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C.  Interactive (and emergent)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D.  Reflexive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6D34-47C9-4580-B842-38D22ABDB42F}"/>
              </a:ext>
            </a:extLst>
          </p:cNvPr>
          <p:cNvSpPr txBox="1"/>
          <p:nvPr/>
        </p:nvSpPr>
        <p:spPr>
          <a:xfrm>
            <a:off x="1632857" y="5972736"/>
            <a:ext cx="752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on: Robinson, J. (2008) “Being Undisciplined: Some Transgressions and Intersection in Academia and Beyond”,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Futures,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40(1): 70-86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FB2D7-8CF0-41B2-8C25-00C46B3A039E}"/>
              </a:ext>
            </a:extLst>
          </p:cNvPr>
          <p:cNvGrpSpPr/>
          <p:nvPr/>
        </p:nvGrpSpPr>
        <p:grpSpPr>
          <a:xfrm>
            <a:off x="7621473" y="2731370"/>
            <a:ext cx="3100158" cy="1613647"/>
            <a:chOff x="8413627" y="2738310"/>
            <a:chExt cx="3100158" cy="161364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E4B474A2-DD24-4A68-913C-E6D85F0AC91F}"/>
                </a:ext>
              </a:extLst>
            </p:cNvPr>
            <p:cNvSpPr/>
            <p:nvPr/>
          </p:nvSpPr>
          <p:spPr>
            <a:xfrm>
              <a:off x="8413627" y="2738310"/>
              <a:ext cx="635680" cy="1613647"/>
            </a:xfrm>
            <a:prstGeom prst="rightBrace">
              <a:avLst>
                <a:gd name="adj1" fmla="val 35919"/>
                <a:gd name="adj2" fmla="val 50000"/>
              </a:avLst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846ACA-C80E-4D9D-81C4-FAFE14AF6AFF}"/>
                </a:ext>
              </a:extLst>
            </p:cNvPr>
            <p:cNvSpPr txBox="1"/>
            <p:nvPr/>
          </p:nvSpPr>
          <p:spPr>
            <a:xfrm>
              <a:off x="9015077" y="3083468"/>
              <a:ext cx="249870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Problem-driven interdisciplinary research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28FB3B-E247-40AC-A036-1D85414CE06F}"/>
              </a:ext>
            </a:extLst>
          </p:cNvPr>
          <p:cNvGrpSpPr/>
          <p:nvPr/>
        </p:nvGrpSpPr>
        <p:grpSpPr>
          <a:xfrm>
            <a:off x="7621473" y="4655813"/>
            <a:ext cx="3653168" cy="369332"/>
            <a:chOff x="8413627" y="4667899"/>
            <a:chExt cx="3653168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7BC783-563B-4B1D-B94A-03CF428FABA8}"/>
                </a:ext>
              </a:extLst>
            </p:cNvPr>
            <p:cNvSpPr txBox="1"/>
            <p:nvPr/>
          </p:nvSpPr>
          <p:spPr>
            <a:xfrm>
              <a:off x="8693279" y="4667899"/>
              <a:ext cx="3373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accent1">
                      <a:lumMod val="50000"/>
                    </a:schemeClr>
                  </a:solidFill>
                </a:rPr>
                <a:t> The transdisciplinary addition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3CB277-9AF8-473C-A86E-7A9388D92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3627" y="4852565"/>
              <a:ext cx="128923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6F0C9-7E4B-41EC-88A7-A2DF1C26142E}"/>
              </a:ext>
            </a:extLst>
          </p:cNvPr>
          <p:cNvSpPr txBox="1"/>
          <p:nvPr/>
        </p:nvSpPr>
        <p:spPr>
          <a:xfrm>
            <a:off x="1516987" y="4549121"/>
            <a:ext cx="6233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E.  Involves strong forms of collaboration with non-academic partners</a:t>
            </a:r>
          </a:p>
          <a:p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052DD-6CA5-AD72-0DDD-C4810F68B312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3" name="Google Shape;253;g103e0c17ec7_0_51" descr="UTCrst_Stacked_655">
            <a:extLst>
              <a:ext uri="{FF2B5EF4-FFF2-40B4-BE49-F238E27FC236}">
                <a16:creationId xmlns:a16="http://schemas.microsoft.com/office/drawing/2014/main" id="{9E1A5F93-B672-80B3-3293-985A62C054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655323"/>
            <a:ext cx="10515600" cy="792341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Lessons from our experiences in Toronto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1447664"/>
            <a:ext cx="8360201" cy="51987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There are many Toronto’s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There is a need for diverse and tailored engagement strategies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Link climate change and sustainability issues to people’s everyday experiences 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The more personal, local, concrete, and relevant the issues on the table are, the more likely people will want to engage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Focus explicitly on outcomes 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Engagement processes are likely to be more effective if participants sense that their involvement will lead to change or a policy decision of some kind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Recognize barriers to community engagement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Meaningful engagement processes demand resources (both time and money)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Work with and through trusted intermediaries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They have access to multiple communities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Recognize the already existing agendas of all partners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This works against the ‘extractive’ tendencies of traditional academic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F9D92-B0E8-4947-BB8F-63C49E87E536}"/>
              </a:ext>
            </a:extLst>
          </p:cNvPr>
          <p:cNvSpPr txBox="1"/>
          <p:nvPr/>
        </p:nvSpPr>
        <p:spPr>
          <a:xfrm>
            <a:off x="0" y="7126"/>
            <a:ext cx="3633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394A8-40C9-4AD9-BA62-3DC61A45D799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BE571-6A19-4868-80F3-967A5478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196" y="1012054"/>
            <a:ext cx="1776563" cy="22606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446F3C-81DB-4918-891B-175F5B0DF385}"/>
              </a:ext>
            </a:extLst>
          </p:cNvPr>
          <p:cNvGrpSpPr/>
          <p:nvPr/>
        </p:nvGrpSpPr>
        <p:grpSpPr>
          <a:xfrm>
            <a:off x="10053154" y="3499213"/>
            <a:ext cx="1742590" cy="2260631"/>
            <a:chOff x="1980387" y="543125"/>
            <a:chExt cx="4641809" cy="5906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19649F-8ED2-461C-B6EA-C7489D53D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0387" y="543125"/>
              <a:ext cx="4641809" cy="59065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E7F950-5017-474D-B429-6A0D487E801E}"/>
                </a:ext>
              </a:extLst>
            </p:cNvPr>
            <p:cNvSpPr txBox="1"/>
            <p:nvPr/>
          </p:nvSpPr>
          <p:spPr>
            <a:xfrm>
              <a:off x="3305529" y="1820448"/>
              <a:ext cx="3100161" cy="217064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Partnering for Impact</a:t>
              </a:r>
            </a:p>
            <a:p>
              <a:pPr algn="r"/>
              <a:endPara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81632-D3A8-4B01-9BA4-18663742FEDA}"/>
                </a:ext>
              </a:extLst>
            </p:cNvPr>
            <p:cNvSpPr txBox="1"/>
            <p:nvPr/>
          </p:nvSpPr>
          <p:spPr>
            <a:xfrm>
              <a:off x="5566225" y="5700535"/>
              <a:ext cx="1009595" cy="49014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</p:grpSp>
      <p:pic>
        <p:nvPicPr>
          <p:cNvPr id="11" name="Google Shape;253;g103e0c17ec7_0_51" descr="UTCrst_Stacked_655">
            <a:extLst>
              <a:ext uri="{FF2B5EF4-FFF2-40B4-BE49-F238E27FC236}">
                <a16:creationId xmlns:a16="http://schemas.microsoft.com/office/drawing/2014/main" id="{1A9E1235-2B20-6470-5587-D385E48686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3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46" y="487786"/>
            <a:ext cx="9317305" cy="1090438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Some practical approaches for civil society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547" y="1620969"/>
            <a:ext cx="9317304" cy="510493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Principles: no net increase; mutual benefit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Piggybacking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Both ‘enhance the project’ and ‘build the community’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Governance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Steering Committee and Partner Network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Community Outreach and Training Coordinator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Advisory Panel on the Engagement of Equity-Deserving Groups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Budget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Funding for partner engagement and capacity-building commitments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40869-DE87-4036-83B4-89312B61D9F0}"/>
              </a:ext>
            </a:extLst>
          </p:cNvPr>
          <p:cNvSpPr txBox="1"/>
          <p:nvPr/>
        </p:nvSpPr>
        <p:spPr>
          <a:xfrm>
            <a:off x="0" y="7126"/>
            <a:ext cx="3633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B1022-6813-42E6-85BB-89C828FDAB8A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Google Shape;253;g103e0c17ec7_0_51" descr="UTCrst_Stacked_655">
            <a:extLst>
              <a:ext uri="{FF2B5EF4-FFF2-40B4-BE49-F238E27FC236}">
                <a16:creationId xmlns:a16="http://schemas.microsoft.com/office/drawing/2014/main" id="{924F77D9-799F-4844-9F45-EFFDE2FE7A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4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706"/>
            <a:ext cx="10515600" cy="85600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Be clear about consequences of this approach to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018"/>
            <a:ext cx="10515600" cy="4944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Productive partnerships take significant time to develop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 ‘real’ co-production approach has major challenges for academics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Loss of control over overall research agenda and process (culture problem)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Limitations of conventional reward system (promotion and tenure) within university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Disconnect between academic and partner timelines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Academic funding programs: whose criteria count?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But huge benefits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Much stronger relationships with partners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Access to partner knowledge and expertise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Opportunity to test theory and concepts from literature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Opportunity to contribute to actual change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E9817-C661-4402-BEE7-D437EBFF77CB}"/>
              </a:ext>
            </a:extLst>
          </p:cNvPr>
          <p:cNvSpPr txBox="1"/>
          <p:nvPr/>
        </p:nvSpPr>
        <p:spPr>
          <a:xfrm>
            <a:off x="0" y="7126"/>
            <a:ext cx="3633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04F8F-241B-49EE-B3FC-8876814F2FD0}"/>
              </a:ext>
            </a:extLst>
          </p:cNvPr>
          <p:cNvSpPr txBox="1"/>
          <p:nvPr/>
        </p:nvSpPr>
        <p:spPr>
          <a:xfrm>
            <a:off x="0" y="-2654"/>
            <a:ext cx="386150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Generation of Actionable Knowledge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Google Shape;253;g103e0c17ec7_0_51" descr="UTCrst_Stacked_655">
            <a:extLst>
              <a:ext uri="{FF2B5EF4-FFF2-40B4-BE49-F238E27FC236}">
                <a16:creationId xmlns:a16="http://schemas.microsoft.com/office/drawing/2014/main" id="{EB12F87C-F781-317A-9D2E-B1C30FB888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0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19578</TotalTime>
  <Words>1211</Words>
  <Application>Microsoft Office PowerPoint</Application>
  <PresentationFormat>Widescreen</PresentationFormat>
  <Paragraphs>190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daytona w01 light</vt:lpstr>
      <vt:lpstr>Open Sans</vt:lpstr>
      <vt:lpstr>Times New Roman</vt:lpstr>
      <vt:lpstr>Office Theme</vt:lpstr>
      <vt:lpstr> </vt:lpstr>
      <vt:lpstr>Two topics I want to touch on</vt:lpstr>
      <vt:lpstr>PowerPoint Presentation</vt:lpstr>
      <vt:lpstr>Transdisciplinary Knowledge Co-Production</vt:lpstr>
      <vt:lpstr>From more extractive to more reciprocal approaches to research</vt:lpstr>
      <vt:lpstr>Key characteristics of societally-focussed transdisciplinary research</vt:lpstr>
      <vt:lpstr>Lessons from our experiences in Toronto so far</vt:lpstr>
      <vt:lpstr>Some practical approaches for civil society partnerships</vt:lpstr>
      <vt:lpstr>Be clear about consequences of this approach to research</vt:lpstr>
      <vt:lpstr>GLA2029 – Sustainability in the World: A Living Lab course (Winter, 2022)</vt:lpstr>
      <vt:lpstr>Urban Climate Action Project (UCAP)</vt:lpstr>
      <vt:lpstr>PowerPoint Presentation</vt:lpstr>
      <vt:lpstr>General Lessons</vt:lpstr>
      <vt:lpstr>Let’s Make it Happen!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John Robinson</dc:creator>
  <cp:lastModifiedBy>John Robinson</cp:lastModifiedBy>
  <cp:revision>66</cp:revision>
  <dcterms:created xsi:type="dcterms:W3CDTF">2021-05-19T16:29:58Z</dcterms:created>
  <dcterms:modified xsi:type="dcterms:W3CDTF">2022-05-29T18:00:58Z</dcterms:modified>
</cp:coreProperties>
</file>