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9597" r:id="rId2"/>
    <p:sldId id="9525" r:id="rId3"/>
    <p:sldId id="9568" r:id="rId4"/>
    <p:sldId id="9569" r:id="rId5"/>
    <p:sldId id="265" r:id="rId6"/>
    <p:sldId id="9609" r:id="rId7"/>
    <p:sldId id="9605" r:id="rId8"/>
    <p:sldId id="9610" r:id="rId9"/>
    <p:sldId id="9606" r:id="rId10"/>
    <p:sldId id="9562" r:id="rId11"/>
    <p:sldId id="9571" r:id="rId12"/>
    <p:sldId id="9593" r:id="rId13"/>
    <p:sldId id="9592" r:id="rId14"/>
    <p:sldId id="9607" r:id="rId15"/>
    <p:sldId id="346" r:id="rId16"/>
    <p:sldId id="9550" r:id="rId17"/>
    <p:sldId id="9589" r:id="rId18"/>
    <p:sldId id="9590" r:id="rId19"/>
    <p:sldId id="9574" r:id="rId20"/>
    <p:sldId id="950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A58D0-C011-4772-AFC7-32A53F2F371F}" type="datetimeFigureOut">
              <a:rPr lang="en-CA" smtClean="0"/>
              <a:t>2022-05-23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2CCC4-90D2-41C7-8FDE-EE1CEAA4C7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560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Pinheiro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R.,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 V., &amp;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Pausits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 (2015). The institutionalization of universities’ third mission: introduction to the special issue.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Journal of Higher Education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(3), 227-232.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13CFD-6C53-43C4-8C57-734E3F974B0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1828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C87D6-5E0D-48E0-8FDD-D9EE9E7CE585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951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444B0-A570-6F4A-94C4-4E4765F74A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81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3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5" tIns="48318" rIns="96635" bIns="4831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91" name="Google Shape;291;p1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5" tIns="48318" rIns="96635" bIns="48318" anchor="b" anchorCtr="0">
            <a:noAutofit/>
          </a:bodyPr>
          <a:lstStyle/>
          <a:p>
            <a:pPr algn="r"/>
            <a:fld id="{00000000-1234-1234-1234-123412341234}" type="slidenum">
              <a:rPr lang="en-CA"/>
              <a:pPr algn="r"/>
              <a:t>16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828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50DA8-75B3-4F42-88A0-78EC6D680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9F5E1C-E055-4546-AB03-974BDCD2B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5984A-B1DC-4AB4-A167-90526EC7D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D8D0-7960-4916-974B-72C29B08CB39}" type="datetimeFigureOut">
              <a:rPr lang="en-CA" smtClean="0"/>
              <a:t>2022-05-23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D7A67-5641-4709-A7D3-56760D0A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6F145-1C1B-4F8C-A416-E1649151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FF79-4CC6-45D4-9857-B8793602CD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325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03C8-D61C-4EB2-AEF0-916CC902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4B658-18C6-48C7-9959-9804BAD10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1FBF-05F9-431B-96BE-104E0287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D8D0-7960-4916-974B-72C29B08CB39}" type="datetimeFigureOut">
              <a:rPr lang="en-CA" smtClean="0"/>
              <a:t>2022-05-23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C5A2-A8E7-4E81-8FA7-05E5FAAA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1BBCA-4938-46A0-B8C5-AA5C4C40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FF79-4CC6-45D4-9857-B8793602CD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350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BA5929-4243-482F-9B21-45DC700F5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A922E-F3EA-4F35-AF5A-4F249CCAF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8D445-8C94-4983-BC6B-54DB5411B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D8D0-7960-4916-974B-72C29B08CB39}" type="datetimeFigureOut">
              <a:rPr lang="en-CA" smtClean="0"/>
              <a:t>2022-05-23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A1B2E-9FFD-4A09-A8FB-E2AEFC7F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87EB4-0432-4008-92B2-E75C09CC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FF79-4CC6-45D4-9857-B8793602CD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3387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1962696-CC40-4CE7-86A8-C873202947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10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2_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Calibri"/>
              <a:buNone/>
              <a:defRPr sz="3200">
                <a:solidFill>
                  <a:srgbClr val="1E4E7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body" idx="1"/>
          </p:nvPr>
        </p:nvSpPr>
        <p:spPr>
          <a:xfrm>
            <a:off x="954617" y="2141538"/>
            <a:ext cx="10792883" cy="374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63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4D26-F545-4440-8ECC-2C1D8B88F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2CB6F-4630-4860-B0C1-E1DD97FC9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B0DC5-E9D6-4C55-9380-484EACAE2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D8D0-7960-4916-974B-72C29B08CB39}" type="datetimeFigureOut">
              <a:rPr lang="en-CA" smtClean="0"/>
              <a:t>2022-05-23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F5F9-C86C-403A-BE80-70BB9E9F0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BB0FB-AD10-4B86-A057-81B8AB62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FF79-4CC6-45D4-9857-B8793602CD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047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69B1-E0C0-4523-A2D1-9EAEE1AEF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54AAB-9E00-48E0-B968-5B1891F7B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D1C0C-7A28-4A5F-A27F-C0DD3196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D8D0-7960-4916-974B-72C29B08CB39}" type="datetimeFigureOut">
              <a:rPr lang="en-CA" smtClean="0"/>
              <a:t>2022-05-23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F733D-B19F-4B37-90D6-CA418E11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AC051-E5A5-4A0A-8B91-48ED1148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FF79-4CC6-45D4-9857-B8793602CD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760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BAA2-6ECE-49F0-A85F-EE4C9ABD4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65F92-3B40-407F-B718-DDF697733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DED6A-0DA9-42CB-9A07-2DC39AA89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F665E-177B-4D58-BC65-D1FE66B12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D8D0-7960-4916-974B-72C29B08CB39}" type="datetimeFigureOut">
              <a:rPr lang="en-CA" smtClean="0"/>
              <a:t>2022-05-23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C74E2-53A6-4544-BC75-3A9A1ADB2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D6E62-B635-41CB-8174-86D6C3F08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FF79-4CC6-45D4-9857-B8793602CD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030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E5EB1-F08C-40DC-B749-7935AD16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E72B3-C464-4C0C-87D6-7D9B89D11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6A9F8-E38F-4567-90FD-EB284668F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F9C56-FD10-4146-B05A-13E21D9C5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CB3B5-6291-4B16-99AB-8074CD1C7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DF37DF-4635-4A35-AA94-051C12BF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D8D0-7960-4916-974B-72C29B08CB39}" type="datetimeFigureOut">
              <a:rPr lang="en-CA" smtClean="0"/>
              <a:t>2022-05-23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FD79F9-2CE5-4F45-A8ED-EF193B9E8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53C3D9-765B-42E8-8C8B-A7C8598B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FF79-4CC6-45D4-9857-B8793602CD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938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2E3E-0FC5-44F2-AF5E-63CD96B0F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80D02B-7816-44B1-AC19-F3C4AB02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D8D0-7960-4916-974B-72C29B08CB39}" type="datetimeFigureOut">
              <a:rPr lang="en-CA" smtClean="0"/>
              <a:t>2022-05-23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826A2-FF57-4B93-9C09-02F3396D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91FC5-2AB1-4619-B596-5B97DAFA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FF79-4CC6-45D4-9857-B8793602CD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064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B1FFA-3DBE-4801-92A8-7269E0BCE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D8D0-7960-4916-974B-72C29B08CB39}" type="datetimeFigureOut">
              <a:rPr lang="en-CA" smtClean="0"/>
              <a:t>2022-05-23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5FAD-D178-4597-B19C-715F5B4B0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1DAC-F2EF-4B4C-913B-ACB3C64CC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FF79-4CC6-45D4-9857-B8793602CD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196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70DF-99BF-4222-9A94-82BC8336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F9515-3BBC-4E15-B2CF-2EF9E1AD6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4DD7D-97BF-4C5D-BDCE-DCC7C1E06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2FB58-1099-4C2C-9F8A-6E28DC14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D8D0-7960-4916-974B-72C29B08CB39}" type="datetimeFigureOut">
              <a:rPr lang="en-CA" smtClean="0"/>
              <a:t>2022-05-23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32C58-A44E-4B5C-A643-EDD07523A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9F9A0-2E07-42B5-A8B5-D3001536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FF79-4CC6-45D4-9857-B8793602CD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789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6B07-AAF5-418E-8E99-4A15F465E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0DF2AB-C7A5-4A41-92FF-5CF057928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33DC5-09AA-4944-BA10-F21A4B8E1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59E55-055A-4C76-BEA2-C1F4D10D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D8D0-7960-4916-974B-72C29B08CB39}" type="datetimeFigureOut">
              <a:rPr lang="en-CA" smtClean="0"/>
              <a:t>2022-05-23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CC4D0-2187-4CB3-8C97-B505162DF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9DE5C-6E87-4B70-9E6E-88CB1DFD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FF79-4CC6-45D4-9857-B8793602CD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367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13848D-E6BE-4F54-81EA-BAE6230E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3F80F-4D20-404B-9A35-1033B111B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9B8BA-3BD3-4BAD-B325-664D76D6B2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D8D0-7960-4916-974B-72C29B08CB39}" type="datetimeFigureOut">
              <a:rPr lang="en-CA" smtClean="0"/>
              <a:t>2022-05-23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1FFBC-CDD2-4747-80A8-7AB88DA4D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16CBF-D54D-40D8-993D-F8D771BF4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DFF79-4CC6-45D4-9857-B8793602CD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595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image" Target="../media/image1.gif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07549-BC2F-4766-8F98-2C8989E1B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br>
              <a:rPr lang="en-CA" sz="4000" dirty="0"/>
            </a:br>
            <a:endParaRPr lang="en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EC549-0EA5-489C-BCFE-51CDD77C3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4482" y="1016000"/>
            <a:ext cx="3551512" cy="509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solidFill>
                  <a:schemeClr val="accent1">
                    <a:lumMod val="50000"/>
                  </a:schemeClr>
                </a:solidFill>
              </a:rPr>
              <a:t>Pyramids, planes and scaling up: some thoughts on the institutionalization of sustainability in a university context</a:t>
            </a:r>
          </a:p>
          <a:p>
            <a:pPr marL="0" indent="0">
              <a:buNone/>
            </a:pPr>
            <a:endParaRPr lang="en-CA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Presentation at City Deal on Education conference,</a:t>
            </a:r>
          </a:p>
          <a:p>
            <a:pPr marL="0" indent="0">
              <a:buNone/>
            </a:pP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Breda, The Netherlands</a:t>
            </a:r>
          </a:p>
          <a:p>
            <a:pPr marL="0" indent="0">
              <a:buNone/>
            </a:pPr>
            <a:endParaRPr lang="en-CA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John Robinson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University of Toronto</a:t>
            </a:r>
          </a:p>
          <a:p>
            <a:pPr marL="0" indent="0">
              <a:buNone/>
            </a:pPr>
            <a:endParaRPr lang="en-CA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Jun 3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2A5590-9596-1B7F-BA56-E346BF76F7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10" y="1463237"/>
            <a:ext cx="1637887" cy="1120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5B4E91-5967-3688-EA2D-B09DC2B2A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10" y="1386697"/>
            <a:ext cx="3351369" cy="22923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A409B5-FFB4-360B-54CC-E03AB7388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73" y="1336982"/>
            <a:ext cx="2862959" cy="229036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78B499-665F-4580-FD95-63E218F05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92805"/>
              </p:ext>
            </p:extLst>
          </p:nvPr>
        </p:nvGraphicFramePr>
        <p:xfrm>
          <a:off x="1270478" y="4524067"/>
          <a:ext cx="6284064" cy="8534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82995">
                  <a:extLst>
                    <a:ext uri="{9D8B030D-6E8A-4147-A177-3AD203B41FA5}">
                      <a16:colId xmlns:a16="http://schemas.microsoft.com/office/drawing/2014/main" val="1531500501"/>
                    </a:ext>
                  </a:extLst>
                </a:gridCol>
                <a:gridCol w="1327245">
                  <a:extLst>
                    <a:ext uri="{9D8B030D-6E8A-4147-A177-3AD203B41FA5}">
                      <a16:colId xmlns:a16="http://schemas.microsoft.com/office/drawing/2014/main" val="402155368"/>
                    </a:ext>
                  </a:extLst>
                </a:gridCol>
                <a:gridCol w="1292940">
                  <a:extLst>
                    <a:ext uri="{9D8B030D-6E8A-4147-A177-3AD203B41FA5}">
                      <a16:colId xmlns:a16="http://schemas.microsoft.com/office/drawing/2014/main" val="868723209"/>
                    </a:ext>
                  </a:extLst>
                </a:gridCol>
                <a:gridCol w="1248483">
                  <a:extLst>
                    <a:ext uri="{9D8B030D-6E8A-4147-A177-3AD203B41FA5}">
                      <a16:colId xmlns:a16="http://schemas.microsoft.com/office/drawing/2014/main" val="3668215926"/>
                    </a:ext>
                  </a:extLst>
                </a:gridCol>
                <a:gridCol w="1132401">
                  <a:extLst>
                    <a:ext uri="{9D8B030D-6E8A-4147-A177-3AD203B41FA5}">
                      <a16:colId xmlns:a16="http://schemas.microsoft.com/office/drawing/2014/main" val="773853826"/>
                    </a:ext>
                  </a:extLst>
                </a:gridCol>
              </a:tblGrid>
              <a:tr h="499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RESEARCH</a:t>
                      </a:r>
                      <a:endParaRPr sz="140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sz="140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ENGAGE &amp; CONVENE</a:t>
                      </a:r>
                      <a:endParaRPr sz="140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sz="140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INNOVATE &amp; EXPERIMENT </a:t>
                      </a:r>
                      <a:endParaRPr sz="140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EVALUATE</a:t>
                      </a:r>
                      <a:endParaRPr sz="140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416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BUILD CAPACITY</a:t>
                      </a:r>
                      <a:endParaRPr sz="200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0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300004"/>
                  </a:ext>
                </a:extLst>
              </a:tr>
            </a:tbl>
          </a:graphicData>
        </a:graphic>
      </p:graphicFrame>
      <p:pic>
        <p:nvPicPr>
          <p:cNvPr id="15" name="Google Shape;253;g103e0c17ec7_0_51" descr="UTCrst_Stacked_655">
            <a:extLst>
              <a:ext uri="{FF2B5EF4-FFF2-40B4-BE49-F238E27FC236}">
                <a16:creationId xmlns:a16="http://schemas.microsoft.com/office/drawing/2014/main" id="{12310971-4B63-699C-595B-05EE81AA9E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64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475E-D1E2-3137-237F-80A43F402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6125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chemeClr val="accent1">
                    <a:lumMod val="50000"/>
                  </a:schemeClr>
                </a:solidFill>
              </a:rPr>
              <a:t>Two more (with thanks to Fiona Miller)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E91C558-347C-8E73-6D58-90E29313A325}"/>
              </a:ext>
            </a:extLst>
          </p:cNvPr>
          <p:cNvSpPr txBox="1">
            <a:spLocks/>
          </p:cNvSpPr>
          <p:nvPr/>
        </p:nvSpPr>
        <p:spPr>
          <a:xfrm>
            <a:off x="14264641" y="4561583"/>
            <a:ext cx="10462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00295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A8C819-4E70-B6C7-E6F4-E3542E612361}"/>
              </a:ext>
            </a:extLst>
          </p:cNvPr>
          <p:cNvGrpSpPr/>
          <p:nvPr/>
        </p:nvGrpSpPr>
        <p:grpSpPr>
          <a:xfrm>
            <a:off x="909827" y="1516612"/>
            <a:ext cx="4419188" cy="4131029"/>
            <a:chOff x="909827" y="1561308"/>
            <a:chExt cx="5134358" cy="4799565"/>
          </a:xfrm>
        </p:grpSpPr>
        <p:sp>
          <p:nvSpPr>
            <p:cNvPr id="4" name="Title 2">
              <a:extLst>
                <a:ext uri="{FF2B5EF4-FFF2-40B4-BE49-F238E27FC236}">
                  <a16:creationId xmlns:a16="http://schemas.microsoft.com/office/drawing/2014/main" id="{F434771D-7417-3B6F-B6B4-5FBF763B4021}"/>
                </a:ext>
              </a:extLst>
            </p:cNvPr>
            <p:cNvSpPr txBox="1">
              <a:spLocks/>
            </p:cNvSpPr>
            <p:nvPr/>
          </p:nvSpPr>
          <p:spPr>
            <a:xfrm>
              <a:off x="909827" y="1561308"/>
              <a:ext cx="4387296" cy="58827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6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CA" sz="3400" dirty="0">
                  <a:solidFill>
                    <a:srgbClr val="002060"/>
                  </a:solidFill>
                </a:rPr>
                <a:t>6. Protected niche</a:t>
              </a:r>
              <a:br>
                <a:rPr lang="en-CA" sz="2000" dirty="0">
                  <a:solidFill>
                    <a:schemeClr val="bg1"/>
                  </a:solidFill>
                </a:rPr>
              </a:br>
              <a:endParaRPr lang="en-CA" sz="2400" dirty="0"/>
            </a:p>
          </p:txBody>
        </p:sp>
        <p:sp>
          <p:nvSpPr>
            <p:cNvPr id="5" name="Content Placeholder 8">
              <a:extLst>
                <a:ext uri="{FF2B5EF4-FFF2-40B4-BE49-F238E27FC236}">
                  <a16:creationId xmlns:a16="http://schemas.microsoft.com/office/drawing/2014/main" id="{976A031B-C7A4-5E8D-C619-580526006F2F}"/>
                </a:ext>
              </a:extLst>
            </p:cNvPr>
            <p:cNvSpPr txBox="1">
              <a:spLocks/>
            </p:cNvSpPr>
            <p:nvPr/>
          </p:nvSpPr>
          <p:spPr>
            <a:xfrm>
              <a:off x="909827" y="4940443"/>
              <a:ext cx="5134358" cy="142043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76197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en-CA" sz="1800" dirty="0">
                  <a:solidFill>
                    <a:schemeClr val="accent1">
                      <a:lumMod val="50000"/>
                    </a:schemeClr>
                  </a:solidFill>
                </a:rPr>
                <a:t>Reflects the need for </a:t>
              </a:r>
              <a:r>
                <a:rPr lang="en-CA" sz="1800" b="1" dirty="0">
                  <a:solidFill>
                    <a:schemeClr val="accent1">
                      <a:lumMod val="50000"/>
                    </a:schemeClr>
                  </a:solidFill>
                </a:rPr>
                <a:t>experimentation</a:t>
              </a:r>
              <a:r>
                <a:rPr lang="en-CA" sz="1800" dirty="0">
                  <a:solidFill>
                    <a:schemeClr val="accent1">
                      <a:lumMod val="50000"/>
                    </a:schemeClr>
                  </a:solidFill>
                </a:rPr>
                <a:t>, to identify and test new practices</a:t>
              </a:r>
            </a:p>
            <a:p>
              <a:endParaRPr lang="en-CA" sz="18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lang="en-CA" sz="1800" dirty="0">
                  <a:solidFill>
                    <a:schemeClr val="accent1">
                      <a:lumMod val="50000"/>
                    </a:schemeClr>
                  </a:solidFill>
                </a:rPr>
                <a:t>What new practices need a protected niche for experimentation?</a:t>
              </a:r>
              <a:endParaRPr lang="en-US" sz="1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B4B194-AA35-E810-B5FF-C29CDC1E4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9827" y="2410596"/>
              <a:ext cx="3451861" cy="2297821"/>
            </a:xfrm>
            <a:prstGeom prst="rect">
              <a:avLst/>
            </a:prstGeom>
          </p:spPr>
        </p:pic>
      </p:grp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B05B1E2-E8E5-0C57-7664-ACFACD905116}"/>
              </a:ext>
            </a:extLst>
          </p:cNvPr>
          <p:cNvSpPr txBox="1">
            <a:spLocks/>
          </p:cNvSpPr>
          <p:nvPr/>
        </p:nvSpPr>
        <p:spPr>
          <a:xfrm>
            <a:off x="19789142" y="4529774"/>
            <a:ext cx="8685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00295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96EDA5-466A-F2A8-50F6-E3CE547375FD}"/>
              </a:ext>
            </a:extLst>
          </p:cNvPr>
          <p:cNvGrpSpPr/>
          <p:nvPr/>
        </p:nvGrpSpPr>
        <p:grpSpPr>
          <a:xfrm>
            <a:off x="6434328" y="1535087"/>
            <a:ext cx="4428744" cy="4441738"/>
            <a:chOff x="6434328" y="1529500"/>
            <a:chExt cx="5145460" cy="5160557"/>
          </a:xfrm>
        </p:grpSpPr>
        <p:sp>
          <p:nvSpPr>
            <p:cNvPr id="8" name="Title 2">
              <a:extLst>
                <a:ext uri="{FF2B5EF4-FFF2-40B4-BE49-F238E27FC236}">
                  <a16:creationId xmlns:a16="http://schemas.microsoft.com/office/drawing/2014/main" id="{4B9CCDF7-C460-BF0C-8F92-EB9F0573542F}"/>
                </a:ext>
              </a:extLst>
            </p:cNvPr>
            <p:cNvSpPr txBox="1">
              <a:spLocks/>
            </p:cNvSpPr>
            <p:nvPr/>
          </p:nvSpPr>
          <p:spPr>
            <a:xfrm>
              <a:off x="6434328" y="1529500"/>
              <a:ext cx="3641887" cy="42969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5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CA" dirty="0">
                  <a:solidFill>
                    <a:schemeClr val="accent1">
                      <a:lumMod val="50000"/>
                    </a:schemeClr>
                  </a:solidFill>
                </a:rPr>
                <a:t>7. Catching waves</a:t>
              </a:r>
            </a:p>
          </p:txBody>
        </p:sp>
        <p:sp>
          <p:nvSpPr>
            <p:cNvPr id="9" name="Content Placeholder 8">
              <a:extLst>
                <a:ext uri="{FF2B5EF4-FFF2-40B4-BE49-F238E27FC236}">
                  <a16:creationId xmlns:a16="http://schemas.microsoft.com/office/drawing/2014/main" id="{E5FDFE88-8904-E6B3-D774-B3E2833AD8C6}"/>
                </a:ext>
              </a:extLst>
            </p:cNvPr>
            <p:cNvSpPr txBox="1">
              <a:spLocks/>
            </p:cNvSpPr>
            <p:nvPr/>
          </p:nvSpPr>
          <p:spPr>
            <a:xfrm>
              <a:off x="6824473" y="4998489"/>
              <a:ext cx="4755315" cy="1691568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CA" sz="1800" dirty="0">
                  <a:solidFill>
                    <a:schemeClr val="accent1">
                      <a:lumMod val="50000"/>
                    </a:schemeClr>
                  </a:solidFill>
                </a:rPr>
                <a:t>Reflects the constancy of change; we are not starting but </a:t>
              </a:r>
              <a:r>
                <a:rPr lang="en-CA" sz="1800" b="1" dirty="0">
                  <a:solidFill>
                    <a:schemeClr val="accent1">
                      <a:lumMod val="50000"/>
                    </a:schemeClr>
                  </a:solidFill>
                </a:rPr>
                <a:t>steering</a:t>
              </a:r>
            </a:p>
            <a:p>
              <a:endParaRPr lang="en-CA" sz="18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lang="en-CA" sz="1800" dirty="0">
                  <a:solidFill>
                    <a:schemeClr val="accent1">
                      <a:lumMod val="50000"/>
                    </a:schemeClr>
                  </a:solidFill>
                </a:rPr>
                <a:t>What existing reforms can you leverage (or tilt) to make this change?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068417-1700-2CEE-CE7A-1BBD84E33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6330" y="2337448"/>
              <a:ext cx="2458863" cy="2294939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EAF1161-736D-129C-616A-17C41418E7B3}"/>
              </a:ext>
            </a:extLst>
          </p:cNvPr>
          <p:cNvSpPr txBox="1"/>
          <p:nvPr/>
        </p:nvSpPr>
        <p:spPr>
          <a:xfrm>
            <a:off x="0" y="-2654"/>
            <a:ext cx="298883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Institutional culture change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14" name="Google Shape;253;g103e0c17ec7_0_51" descr="UTCrst_Stacked_655">
            <a:extLst>
              <a:ext uri="{FF2B5EF4-FFF2-40B4-BE49-F238E27FC236}">
                <a16:creationId xmlns:a16="http://schemas.microsoft.com/office/drawing/2014/main" id="{F8222591-FAD4-A55D-3C83-81AAE91BBC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716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ChangeArrowheads="1"/>
          </p:cNvSpPr>
          <p:nvPr/>
        </p:nvSpPr>
        <p:spPr bwMode="auto">
          <a:xfrm>
            <a:off x="1306975" y="1813189"/>
            <a:ext cx="895057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58775" indent="-358775">
              <a:spcBef>
                <a:spcPts val="600"/>
              </a:spcBef>
              <a:spcAft>
                <a:spcPts val="240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Institutional issues are as important as substantive ones: need to change the rules of the game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358775" indent="-358775">
              <a:spcBef>
                <a:spcPts val="600"/>
              </a:spcBef>
              <a:spcAft>
                <a:spcPts val="240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Hold needle up; spin plates; lay bricks; create mosaics; join the dance; experiment; and catch the wave: the common thread is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continuous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engagement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58775" indent="-358775">
              <a:spcBef>
                <a:spcPts val="600"/>
              </a:spcBef>
              <a:spcAft>
                <a:spcPts val="240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Is a big latent demand for change and sustainability in organizations: key is to find ways forward that work for various partners</a:t>
            </a:r>
          </a:p>
          <a:p>
            <a:pPr marL="358775" indent="-358775">
              <a:spcBef>
                <a:spcPts val="600"/>
              </a:spcBef>
              <a:spcAft>
                <a:spcPts val="240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Is very important to enable others, not control, manage or direct</a:t>
            </a:r>
          </a:p>
          <a:p>
            <a:pPr marL="358775" indent="-358775">
              <a:spcBef>
                <a:spcPts val="600"/>
              </a:spcBef>
              <a:spcAft>
                <a:spcPts val="2400"/>
              </a:spcAf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Success is when sustainability is normalized throughout the institution: it becomes the default not the change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title"/>
          </p:nvPr>
        </p:nvSpPr>
        <p:spPr>
          <a:xfrm>
            <a:off x="1306976" y="486957"/>
            <a:ext cx="8748464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What we have learned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D227C-774B-AC68-4997-D6A8FE8F1BC6}"/>
              </a:ext>
            </a:extLst>
          </p:cNvPr>
          <p:cNvSpPr txBox="1"/>
          <p:nvPr/>
        </p:nvSpPr>
        <p:spPr>
          <a:xfrm>
            <a:off x="0" y="-2654"/>
            <a:ext cx="298883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Institutional culture change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6" name="Google Shape;253;g103e0c17ec7_0_51" descr="UTCrst_Stacked_655">
            <a:extLst>
              <a:ext uri="{FF2B5EF4-FFF2-40B4-BE49-F238E27FC236}">
                <a16:creationId xmlns:a16="http://schemas.microsoft.com/office/drawing/2014/main" id="{23481DD4-6232-7B9B-B06E-E3F5919CDA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39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4593F92-E482-4634-AE59-C1639E0F4EE8}"/>
              </a:ext>
            </a:extLst>
          </p:cNvPr>
          <p:cNvSpPr txBox="1"/>
          <p:nvPr/>
        </p:nvSpPr>
        <p:spPr>
          <a:xfrm>
            <a:off x="4834921" y="958571"/>
            <a:ext cx="6290982" cy="141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+mj-lt"/>
                <a:cs typeface="Arial"/>
              </a:rPr>
              <a:t>President's Advisory Committee on the Environment, Climate Change, and Sustainability (CECCS)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1DA86B4-9286-4EDD-8740-E0138F3B7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" t="29964" r="-361" b="26715"/>
          <a:stretch/>
        </p:blipFill>
        <p:spPr>
          <a:xfrm>
            <a:off x="524848" y="482192"/>
            <a:ext cx="4548089" cy="195741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3973A48-DC74-3A8D-8F2B-1498BDA86F12}"/>
              </a:ext>
            </a:extLst>
          </p:cNvPr>
          <p:cNvGrpSpPr/>
          <p:nvPr/>
        </p:nvGrpSpPr>
        <p:grpSpPr>
          <a:xfrm>
            <a:off x="1249093" y="4305374"/>
            <a:ext cx="9047991" cy="2106057"/>
            <a:chOff x="1249093" y="4376394"/>
            <a:chExt cx="9047991" cy="210605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931F38-FC8F-43BC-B65C-442CADDBCC1F}"/>
                </a:ext>
              </a:extLst>
            </p:cNvPr>
            <p:cNvSpPr txBox="1"/>
            <p:nvPr/>
          </p:nvSpPr>
          <p:spPr>
            <a:xfrm>
              <a:off x="1249093" y="5015897"/>
              <a:ext cx="3886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cs typeface="Times New Roman" pitchFamily="18" charset="0"/>
                </a:rPr>
                <a:t>Campus as Living Lab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FEDEAE-922E-40F0-BD65-2477BAC5371A}"/>
                </a:ext>
              </a:extLst>
            </p:cNvPr>
            <p:cNvSpPr/>
            <p:nvPr/>
          </p:nvSpPr>
          <p:spPr>
            <a:xfrm>
              <a:off x="1249093" y="5788704"/>
              <a:ext cx="3886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cs typeface="Times New Roman" pitchFamily="18" charset="0"/>
                </a:rPr>
                <a:t>University as Agent of Change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023907-BA44-491D-B860-4E92414E7D26}"/>
                </a:ext>
              </a:extLst>
            </p:cNvPr>
            <p:cNvSpPr txBox="1"/>
            <p:nvPr/>
          </p:nvSpPr>
          <p:spPr>
            <a:xfrm>
              <a:off x="1249093" y="4376394"/>
              <a:ext cx="699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cs typeface="Times New Roman" pitchFamily="18" charset="0"/>
                </a:rPr>
                <a:t>Four Cross-cutting Themes (apply to all activities):</a:t>
              </a:r>
              <a:endParaRPr lang="en-CA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59102F-34D7-455E-AC16-212122AD8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307" y="5830676"/>
              <a:ext cx="709369" cy="65177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45541F7-4CFB-4D79-A676-1A6649EE2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866" y="4856633"/>
              <a:ext cx="370003" cy="651774"/>
            </a:xfrm>
            <a:prstGeom prst="rect">
              <a:avLst/>
            </a:prstGeom>
          </p:spPr>
        </p:pic>
        <p:pic>
          <p:nvPicPr>
            <p:cNvPr id="1030" name="Picture 6" descr="Student Male Icon - Students Vector Icon Clipart (1600x1600), Png Download">
              <a:extLst>
                <a:ext uri="{FF2B5EF4-FFF2-40B4-BE49-F238E27FC236}">
                  <a16:creationId xmlns:a16="http://schemas.microsoft.com/office/drawing/2014/main" id="{5FA91723-1E39-41B4-9ACC-6EF5722995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3464" y="4899511"/>
              <a:ext cx="573870" cy="573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877088-CCA8-4AE6-9255-E766835F470A}"/>
                </a:ext>
              </a:extLst>
            </p:cNvPr>
            <p:cNvSpPr txBox="1"/>
            <p:nvPr/>
          </p:nvSpPr>
          <p:spPr>
            <a:xfrm>
              <a:off x="6410884" y="5098639"/>
              <a:ext cx="3886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cs typeface="Times New Roman" pitchFamily="18" charset="0"/>
                </a:rPr>
                <a:t>Student Engagement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86C87D-FBC7-462D-8BFA-46E2B2AF919D}"/>
                </a:ext>
              </a:extLst>
            </p:cNvPr>
            <p:cNvSpPr txBox="1"/>
            <p:nvPr/>
          </p:nvSpPr>
          <p:spPr>
            <a:xfrm>
              <a:off x="6410884" y="5942330"/>
              <a:ext cx="3886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cs typeface="Times New Roman" pitchFamily="18" charset="0"/>
                </a:rPr>
                <a:t>SDGs</a:t>
              </a:r>
            </a:p>
          </p:txBody>
        </p:sp>
        <p:pic>
          <p:nvPicPr>
            <p:cNvPr id="2050" name="Picture 2" descr="Explained: Our work on the Sustainable Development Goals – European  Disability Forum">
              <a:extLst>
                <a:ext uri="{FF2B5EF4-FFF2-40B4-BE49-F238E27FC236}">
                  <a16:creationId xmlns:a16="http://schemas.microsoft.com/office/drawing/2014/main" id="{43249156-AC69-45EF-BB42-7E34D44C7D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37" t="15510" r="17697" b="18907"/>
            <a:stretch/>
          </p:blipFill>
          <p:spPr bwMode="auto">
            <a:xfrm>
              <a:off x="8973464" y="5713020"/>
              <a:ext cx="665518" cy="651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8AFEB0B-7774-91BC-2EE4-821957AFE9C8}"/>
              </a:ext>
            </a:extLst>
          </p:cNvPr>
          <p:cNvSpPr txBox="1"/>
          <p:nvPr/>
        </p:nvSpPr>
        <p:spPr>
          <a:xfrm>
            <a:off x="1249093" y="2548694"/>
            <a:ext cx="10078814" cy="1502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Goals (whole institution approach; enabling role):</a:t>
            </a:r>
          </a:p>
          <a:p>
            <a:pPr marL="393700" lvl="0" indent="-342900">
              <a:lnSpc>
                <a:spcPct val="115000"/>
              </a:lnSpc>
              <a:buClr>
                <a:srgbClr val="1E4E79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Sustainability a key component of U of T identity: whole institution approach</a:t>
            </a:r>
          </a:p>
          <a:p>
            <a:pPr marL="393700" lvl="0" indent="-342900">
              <a:lnSpc>
                <a:spcPct val="115000"/>
              </a:lnSpc>
              <a:buClr>
                <a:srgbClr val="1E4E79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Local and </a:t>
            </a:r>
            <a:r>
              <a:rPr lang="en-US" sz="2000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international leadership in sustainability; and</a:t>
            </a:r>
          </a:p>
          <a:p>
            <a:pPr marL="393700" lvl="0" indent="-342900">
              <a:lnSpc>
                <a:spcPct val="115000"/>
              </a:lnSpc>
              <a:buClr>
                <a:srgbClr val="1E4E79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E4E79"/>
                </a:solidFill>
                <a:ea typeface="Calibri"/>
                <a:cs typeface="Calibri"/>
                <a:sym typeface="Calibri"/>
              </a:rPr>
              <a:t>Recognition, sharing and aggregation of good sustainability practices across the university.</a:t>
            </a:r>
            <a:endParaRPr lang="en-C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894EF6-8B88-0A3F-34EF-EE7037B7D4A6}"/>
              </a:ext>
            </a:extLst>
          </p:cNvPr>
          <p:cNvSpPr txBox="1"/>
          <p:nvPr/>
        </p:nvSpPr>
        <p:spPr>
          <a:xfrm>
            <a:off x="0" y="-2654"/>
            <a:ext cx="2976777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 Infusing sustainability in HE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18" name="Google Shape;253;g103e0c17ec7_0_51" descr="UTCrst_Stacked_655">
            <a:extLst>
              <a:ext uri="{FF2B5EF4-FFF2-40B4-BE49-F238E27FC236}">
                <a16:creationId xmlns:a16="http://schemas.microsoft.com/office/drawing/2014/main" id="{25277EB0-7D41-0833-47CB-4BB3403D7AF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98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516A674-113E-651A-8410-DE64A0F07ED1}"/>
              </a:ext>
            </a:extLst>
          </p:cNvPr>
          <p:cNvGrpSpPr/>
          <p:nvPr/>
        </p:nvGrpSpPr>
        <p:grpSpPr>
          <a:xfrm>
            <a:off x="2325757" y="4170720"/>
            <a:ext cx="3024314" cy="2642127"/>
            <a:chOff x="1766656" y="1033580"/>
            <a:chExt cx="3024314" cy="2642127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1B30867-6C8D-FFB6-53DF-6E9839E36059}"/>
                </a:ext>
              </a:extLst>
            </p:cNvPr>
            <p:cNvGrpSpPr/>
            <p:nvPr/>
          </p:nvGrpSpPr>
          <p:grpSpPr>
            <a:xfrm>
              <a:off x="1766656" y="1033580"/>
              <a:ext cx="3024314" cy="2045876"/>
              <a:chOff x="1982850" y="34643"/>
              <a:chExt cx="8391131" cy="5676403"/>
            </a:xfrm>
          </p:grpSpPr>
          <p:sp>
            <p:nvSpPr>
              <p:cNvPr id="75" name="Google Shape;200;g103e0c17ec7_0_24">
                <a:extLst>
                  <a:ext uri="{FF2B5EF4-FFF2-40B4-BE49-F238E27FC236}">
                    <a16:creationId xmlns:a16="http://schemas.microsoft.com/office/drawing/2014/main" id="{B6F8B1E9-023E-3273-92B8-4CA7CFAAA844}"/>
                  </a:ext>
                </a:extLst>
              </p:cNvPr>
              <p:cNvSpPr/>
              <p:nvPr/>
            </p:nvSpPr>
            <p:spPr>
              <a:xfrm>
                <a:off x="4563952" y="2459346"/>
                <a:ext cx="3251700" cy="3251700"/>
              </a:xfrm>
              <a:prstGeom prst="ellipse">
                <a:avLst/>
              </a:prstGeom>
              <a:noFill/>
              <a:ln w="762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highlight>
                    <a:srgbClr val="89223B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201;g103e0c17ec7_0_24">
                <a:extLst>
                  <a:ext uri="{FF2B5EF4-FFF2-40B4-BE49-F238E27FC236}">
                    <a16:creationId xmlns:a16="http://schemas.microsoft.com/office/drawing/2014/main" id="{573A19C1-10C7-6126-DE4C-BAE3B49F8979}"/>
                  </a:ext>
                </a:extLst>
              </p:cNvPr>
              <p:cNvSpPr/>
              <p:nvPr/>
            </p:nvSpPr>
            <p:spPr>
              <a:xfrm>
                <a:off x="1982850" y="3668576"/>
                <a:ext cx="1869300" cy="18693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202;g103e0c17ec7_0_24">
                <a:extLst>
                  <a:ext uri="{FF2B5EF4-FFF2-40B4-BE49-F238E27FC236}">
                    <a16:creationId xmlns:a16="http://schemas.microsoft.com/office/drawing/2014/main" id="{D7A35CFA-CDCB-0875-C0BE-9527C70951A4}"/>
                  </a:ext>
                </a:extLst>
              </p:cNvPr>
              <p:cNvSpPr/>
              <p:nvPr/>
            </p:nvSpPr>
            <p:spPr>
              <a:xfrm>
                <a:off x="2558590" y="1231386"/>
                <a:ext cx="1832100" cy="18321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203;g103e0c17ec7_0_24">
                <a:extLst>
                  <a:ext uri="{FF2B5EF4-FFF2-40B4-BE49-F238E27FC236}">
                    <a16:creationId xmlns:a16="http://schemas.microsoft.com/office/drawing/2014/main" id="{AB639C83-49D4-790F-A69D-277B791FD8C2}"/>
                  </a:ext>
                </a:extLst>
              </p:cNvPr>
              <p:cNvSpPr/>
              <p:nvPr/>
            </p:nvSpPr>
            <p:spPr>
              <a:xfrm>
                <a:off x="7980218" y="1231386"/>
                <a:ext cx="1800000" cy="1800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204;g103e0c17ec7_0_24">
                <a:extLst>
                  <a:ext uri="{FF2B5EF4-FFF2-40B4-BE49-F238E27FC236}">
                    <a16:creationId xmlns:a16="http://schemas.microsoft.com/office/drawing/2014/main" id="{AE51E1EB-ACE7-F330-C32F-A42F40D745FF}"/>
                  </a:ext>
                </a:extLst>
              </p:cNvPr>
              <p:cNvSpPr/>
              <p:nvPr/>
            </p:nvSpPr>
            <p:spPr>
              <a:xfrm>
                <a:off x="8573981" y="3747213"/>
                <a:ext cx="1800000" cy="1800000"/>
              </a:xfrm>
              <a:prstGeom prst="ellipse">
                <a:avLst/>
              </a:prstGeom>
              <a:solidFill>
                <a:srgbClr val="FFC000"/>
              </a:solidFill>
              <a:ln w="57150"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205;g103e0c17ec7_0_24">
                <a:extLst>
                  <a:ext uri="{FF2B5EF4-FFF2-40B4-BE49-F238E27FC236}">
                    <a16:creationId xmlns:a16="http://schemas.microsoft.com/office/drawing/2014/main" id="{4831AF59-F373-DFFC-96E7-56756EDA3504}"/>
                  </a:ext>
                </a:extLst>
              </p:cNvPr>
              <p:cNvSpPr/>
              <p:nvPr/>
            </p:nvSpPr>
            <p:spPr>
              <a:xfrm>
                <a:off x="5267251" y="34643"/>
                <a:ext cx="1799999" cy="1800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1" name="Google Shape;206;g103e0c17ec7_0_24">
                <a:extLst>
                  <a:ext uri="{FF2B5EF4-FFF2-40B4-BE49-F238E27FC236}">
                    <a16:creationId xmlns:a16="http://schemas.microsoft.com/office/drawing/2014/main" id="{B1409EBA-4967-8B21-DE8B-679E3B372ED8}"/>
                  </a:ext>
                </a:extLst>
              </p:cNvPr>
              <p:cNvCxnSpPr>
                <a:endCxn id="82" idx="1"/>
              </p:cNvCxnSpPr>
              <p:nvPr/>
            </p:nvCxnSpPr>
            <p:spPr>
              <a:xfrm>
                <a:off x="4213522" y="2638285"/>
                <a:ext cx="542700" cy="368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2" name="Google Shape;207;g103e0c17ec7_0_24">
                <a:extLst>
                  <a:ext uri="{FF2B5EF4-FFF2-40B4-BE49-F238E27FC236}">
                    <a16:creationId xmlns:a16="http://schemas.microsoft.com/office/drawing/2014/main" id="{41F42037-930A-D930-00E4-7530A28476EC}"/>
                  </a:ext>
                </a:extLst>
              </p:cNvPr>
              <p:cNvSpPr/>
              <p:nvPr/>
            </p:nvSpPr>
            <p:spPr>
              <a:xfrm>
                <a:off x="4735221" y="2987039"/>
                <a:ext cx="143400" cy="136200"/>
              </a:xfrm>
              <a:prstGeom prst="ellipse">
                <a:avLst/>
              </a:prstGeom>
              <a:solidFill>
                <a:srgbClr val="D188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3" name="Google Shape;208;g103e0c17ec7_0_24">
                <a:extLst>
                  <a:ext uri="{FF2B5EF4-FFF2-40B4-BE49-F238E27FC236}">
                    <a16:creationId xmlns:a16="http://schemas.microsoft.com/office/drawing/2014/main" id="{B6A4C480-3C32-DCCC-F911-ED48B1CC33CE}"/>
                  </a:ext>
                </a:extLst>
              </p:cNvPr>
              <p:cNvCxnSpPr>
                <a:cxnSpLocks/>
                <a:stCxn id="80" idx="4"/>
                <a:endCxn id="75" idx="0"/>
              </p:cNvCxnSpPr>
              <p:nvPr/>
            </p:nvCxnSpPr>
            <p:spPr>
              <a:xfrm>
                <a:off x="6167251" y="1834643"/>
                <a:ext cx="22552" cy="624703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" name="Google Shape;209;g103e0c17ec7_0_24">
                <a:extLst>
                  <a:ext uri="{FF2B5EF4-FFF2-40B4-BE49-F238E27FC236}">
                    <a16:creationId xmlns:a16="http://schemas.microsoft.com/office/drawing/2014/main" id="{FE8A90AC-C22C-4FDD-C5DB-0A856A2869BB}"/>
                  </a:ext>
                </a:extLst>
              </p:cNvPr>
              <p:cNvCxnSpPr>
                <a:stCxn id="78" idx="3"/>
              </p:cNvCxnSpPr>
              <p:nvPr/>
            </p:nvCxnSpPr>
            <p:spPr>
              <a:xfrm flipH="1">
                <a:off x="7604222" y="2767782"/>
                <a:ext cx="639600" cy="2874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" name="Google Shape;210;g103e0c17ec7_0_24">
                <a:extLst>
                  <a:ext uri="{FF2B5EF4-FFF2-40B4-BE49-F238E27FC236}">
                    <a16:creationId xmlns:a16="http://schemas.microsoft.com/office/drawing/2014/main" id="{686DF1D0-427E-563F-9947-10A6243AAAFA}"/>
                  </a:ext>
                </a:extLst>
              </p:cNvPr>
              <p:cNvCxnSpPr/>
              <p:nvPr/>
            </p:nvCxnSpPr>
            <p:spPr>
              <a:xfrm rot="10800000" flipH="1">
                <a:off x="3837397" y="4538312"/>
                <a:ext cx="718800" cy="1089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" name="Google Shape;211;g103e0c17ec7_0_24">
                <a:extLst>
                  <a:ext uri="{FF2B5EF4-FFF2-40B4-BE49-F238E27FC236}">
                    <a16:creationId xmlns:a16="http://schemas.microsoft.com/office/drawing/2014/main" id="{9908C752-CAB7-01AA-AF9A-57D3D63A27D7}"/>
                  </a:ext>
                </a:extLst>
              </p:cNvPr>
              <p:cNvCxnSpPr>
                <a:endCxn id="79" idx="2"/>
              </p:cNvCxnSpPr>
              <p:nvPr/>
            </p:nvCxnSpPr>
            <p:spPr>
              <a:xfrm>
                <a:off x="7821881" y="4601013"/>
                <a:ext cx="752100" cy="462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7" name="Google Shape;212;g103e0c17ec7_0_24">
                <a:extLst>
                  <a:ext uri="{FF2B5EF4-FFF2-40B4-BE49-F238E27FC236}">
                    <a16:creationId xmlns:a16="http://schemas.microsoft.com/office/drawing/2014/main" id="{8B8EDCBC-5794-FCA3-709E-3BBDC03B8A74}"/>
                  </a:ext>
                </a:extLst>
              </p:cNvPr>
              <p:cNvSpPr/>
              <p:nvPr/>
            </p:nvSpPr>
            <p:spPr>
              <a:xfrm>
                <a:off x="4441435" y="4470266"/>
                <a:ext cx="143400" cy="136200"/>
              </a:xfrm>
              <a:prstGeom prst="ellipse">
                <a:avLst/>
              </a:prstGeom>
              <a:solidFill>
                <a:srgbClr val="C480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213;g103e0c17ec7_0_24">
                <a:extLst>
                  <a:ext uri="{FF2B5EF4-FFF2-40B4-BE49-F238E27FC236}">
                    <a16:creationId xmlns:a16="http://schemas.microsoft.com/office/drawing/2014/main" id="{9774FF09-243C-2D8D-F968-961BAD0A347F}"/>
                  </a:ext>
                </a:extLst>
              </p:cNvPr>
              <p:cNvSpPr/>
              <p:nvPr/>
            </p:nvSpPr>
            <p:spPr>
              <a:xfrm>
                <a:off x="6096000" y="2270626"/>
                <a:ext cx="143400" cy="136200"/>
              </a:xfrm>
              <a:prstGeom prst="ellipse">
                <a:avLst/>
              </a:prstGeom>
              <a:solidFill>
                <a:srgbClr val="F09D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214;g103e0c17ec7_0_24">
                <a:extLst>
                  <a:ext uri="{FF2B5EF4-FFF2-40B4-BE49-F238E27FC236}">
                    <a16:creationId xmlns:a16="http://schemas.microsoft.com/office/drawing/2014/main" id="{19DCDBDF-3B2A-2C12-68D8-754FDF7FDF4C}"/>
                  </a:ext>
                </a:extLst>
              </p:cNvPr>
              <p:cNvSpPr/>
              <p:nvPr/>
            </p:nvSpPr>
            <p:spPr>
              <a:xfrm>
                <a:off x="7534330" y="2985648"/>
                <a:ext cx="143400" cy="136200"/>
              </a:xfrm>
              <a:prstGeom prst="ellipse">
                <a:avLst/>
              </a:prstGeom>
              <a:solidFill>
                <a:srgbClr val="F5A0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215;g103e0c17ec7_0_24">
                <a:extLst>
                  <a:ext uri="{FF2B5EF4-FFF2-40B4-BE49-F238E27FC236}">
                    <a16:creationId xmlns:a16="http://schemas.microsoft.com/office/drawing/2014/main" id="{C54863BE-9C60-2F0F-3FBC-7DAAE7E290AC}"/>
                  </a:ext>
                </a:extLst>
              </p:cNvPr>
              <p:cNvSpPr/>
              <p:nvPr/>
            </p:nvSpPr>
            <p:spPr>
              <a:xfrm>
                <a:off x="7797284" y="4536067"/>
                <a:ext cx="143400" cy="136200"/>
              </a:xfrm>
              <a:prstGeom prst="ellipse">
                <a:avLst/>
              </a:prstGeom>
              <a:solidFill>
                <a:srgbClr val="FFA6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6" name="Google Shape;221;g103e0c17ec7_0_24">
                <a:extLst>
                  <a:ext uri="{FF2B5EF4-FFF2-40B4-BE49-F238E27FC236}">
                    <a16:creationId xmlns:a16="http://schemas.microsoft.com/office/drawing/2014/main" id="{0193B595-F2C8-2CCA-25E3-B2E65946804B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050812" y="3089590"/>
                <a:ext cx="2277737" cy="191225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A5C6F51-F21F-99C6-EC05-04DEDBC90C90}"/>
                </a:ext>
              </a:extLst>
            </p:cNvPr>
            <p:cNvSpPr txBox="1"/>
            <p:nvPr/>
          </p:nvSpPr>
          <p:spPr>
            <a:xfrm>
              <a:off x="2377840" y="3214042"/>
              <a:ext cx="18100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E39408"/>
                </a:buClr>
              </a:pPr>
              <a:r>
                <a:rPr lang="en-CA" sz="2400" dirty="0">
                  <a:solidFill>
                    <a:srgbClr val="E39408"/>
                  </a:solidFill>
                </a:rPr>
                <a:t>Operations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6437CDB-5F01-AD7E-9DF4-83708867823B}"/>
              </a:ext>
            </a:extLst>
          </p:cNvPr>
          <p:cNvGrpSpPr/>
          <p:nvPr/>
        </p:nvGrpSpPr>
        <p:grpSpPr>
          <a:xfrm>
            <a:off x="7233130" y="4052523"/>
            <a:ext cx="2830875" cy="2707713"/>
            <a:chOff x="2238275" y="3835521"/>
            <a:chExt cx="2830875" cy="270771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FDA2350-20F9-B243-40B8-90BF25614E71}"/>
                </a:ext>
              </a:extLst>
            </p:cNvPr>
            <p:cNvGrpSpPr/>
            <p:nvPr/>
          </p:nvGrpSpPr>
          <p:grpSpPr>
            <a:xfrm>
              <a:off x="2238275" y="3835521"/>
              <a:ext cx="2830875" cy="1817218"/>
              <a:chOff x="1522790" y="-281037"/>
              <a:chExt cx="9453335" cy="6068358"/>
            </a:xfrm>
          </p:grpSpPr>
          <p:sp>
            <p:nvSpPr>
              <p:cNvPr id="4" name="Google Shape;254;g103e0c17ec7_0_51">
                <a:extLst>
                  <a:ext uri="{FF2B5EF4-FFF2-40B4-BE49-F238E27FC236}">
                    <a16:creationId xmlns:a16="http://schemas.microsoft.com/office/drawing/2014/main" id="{CE545B10-B47D-93A6-1824-3AC116299BCB}"/>
                  </a:ext>
                </a:extLst>
              </p:cNvPr>
              <p:cNvSpPr/>
              <p:nvPr/>
            </p:nvSpPr>
            <p:spPr>
              <a:xfrm>
                <a:off x="4563965" y="2535621"/>
                <a:ext cx="3251700" cy="3251700"/>
              </a:xfrm>
              <a:prstGeom prst="ellipse">
                <a:avLst/>
              </a:prstGeom>
              <a:solidFill>
                <a:srgbClr val="FFFFFF"/>
              </a:solidFill>
              <a:ln w="76200" cap="flat" cmpd="sng">
                <a:solidFill>
                  <a:srgbClr val="98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highlight>
                    <a:srgbClr val="89223B"/>
                  </a:highlight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" name="Google Shape;255;g103e0c17ec7_0_51">
                <a:extLst>
                  <a:ext uri="{FF2B5EF4-FFF2-40B4-BE49-F238E27FC236}">
                    <a16:creationId xmlns:a16="http://schemas.microsoft.com/office/drawing/2014/main" id="{0161195B-5192-1174-7853-77CB4F502D4A}"/>
                  </a:ext>
                </a:extLst>
              </p:cNvPr>
              <p:cNvSpPr/>
              <p:nvPr/>
            </p:nvSpPr>
            <p:spPr>
              <a:xfrm>
                <a:off x="1522790" y="3654808"/>
                <a:ext cx="1832100" cy="1832100"/>
              </a:xfrm>
              <a:prstGeom prst="ellipse">
                <a:avLst/>
              </a:prstGeom>
              <a:solidFill>
                <a:srgbClr val="8922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256;g103e0c17ec7_0_51">
                <a:extLst>
                  <a:ext uri="{FF2B5EF4-FFF2-40B4-BE49-F238E27FC236}">
                    <a16:creationId xmlns:a16="http://schemas.microsoft.com/office/drawing/2014/main" id="{A1799C32-4965-3A89-5A94-23E58CDEDE3C}"/>
                  </a:ext>
                </a:extLst>
              </p:cNvPr>
              <p:cNvSpPr/>
              <p:nvPr/>
            </p:nvSpPr>
            <p:spPr>
              <a:xfrm>
                <a:off x="8125253" y="1007007"/>
                <a:ext cx="1800000" cy="1800000"/>
              </a:xfrm>
              <a:prstGeom prst="ellipse">
                <a:avLst/>
              </a:prstGeom>
              <a:solidFill>
                <a:srgbClr val="8922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" name="Google Shape;257;g103e0c17ec7_0_51">
                <a:extLst>
                  <a:ext uri="{FF2B5EF4-FFF2-40B4-BE49-F238E27FC236}">
                    <a16:creationId xmlns:a16="http://schemas.microsoft.com/office/drawing/2014/main" id="{77CA6C0E-C296-90A1-BBB6-6EF28A55BF56}"/>
                  </a:ext>
                </a:extLst>
              </p:cNvPr>
              <p:cNvSpPr/>
              <p:nvPr/>
            </p:nvSpPr>
            <p:spPr>
              <a:xfrm>
                <a:off x="8951425" y="3588151"/>
                <a:ext cx="2024700" cy="1912500"/>
              </a:xfrm>
              <a:prstGeom prst="ellipse">
                <a:avLst/>
              </a:prstGeom>
              <a:solidFill>
                <a:srgbClr val="8922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258;g103e0c17ec7_0_51">
                <a:extLst>
                  <a:ext uri="{FF2B5EF4-FFF2-40B4-BE49-F238E27FC236}">
                    <a16:creationId xmlns:a16="http://schemas.microsoft.com/office/drawing/2014/main" id="{BE856A86-A16D-E956-9804-36DEA200690A}"/>
                  </a:ext>
                </a:extLst>
              </p:cNvPr>
              <p:cNvSpPr/>
              <p:nvPr/>
            </p:nvSpPr>
            <p:spPr>
              <a:xfrm>
                <a:off x="2474311" y="1134968"/>
                <a:ext cx="1800000" cy="1800000"/>
              </a:xfrm>
              <a:prstGeom prst="ellipse">
                <a:avLst/>
              </a:prstGeom>
              <a:solidFill>
                <a:srgbClr val="89223B"/>
              </a:solidFill>
              <a:ln w="57150"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" name="Google Shape;259;g103e0c17ec7_0_51">
                <a:extLst>
                  <a:ext uri="{FF2B5EF4-FFF2-40B4-BE49-F238E27FC236}">
                    <a16:creationId xmlns:a16="http://schemas.microsoft.com/office/drawing/2014/main" id="{313B87C6-CB9E-B116-BF69-B7601300DAE7}"/>
                  </a:ext>
                </a:extLst>
              </p:cNvPr>
              <p:cNvCxnSpPr/>
              <p:nvPr/>
            </p:nvCxnSpPr>
            <p:spPr>
              <a:xfrm rot="10800000" flipH="1">
                <a:off x="3291175" y="4536300"/>
                <a:ext cx="1077000" cy="162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" name="Google Shape;260;g103e0c17ec7_0_51">
                <a:extLst>
                  <a:ext uri="{FF2B5EF4-FFF2-40B4-BE49-F238E27FC236}">
                    <a16:creationId xmlns:a16="http://schemas.microsoft.com/office/drawing/2014/main" id="{4337A07A-8CB1-8C59-42D9-B40AD83DE25E}"/>
                  </a:ext>
                </a:extLst>
              </p:cNvPr>
              <p:cNvSpPr/>
              <p:nvPr/>
            </p:nvSpPr>
            <p:spPr>
              <a:xfrm>
                <a:off x="4430421" y="4511039"/>
                <a:ext cx="143400" cy="136200"/>
              </a:xfrm>
              <a:prstGeom prst="ellipse">
                <a:avLst/>
              </a:pr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1" name="Google Shape;261;g103e0c17ec7_0_51">
                <a:extLst>
                  <a:ext uri="{FF2B5EF4-FFF2-40B4-BE49-F238E27FC236}">
                    <a16:creationId xmlns:a16="http://schemas.microsoft.com/office/drawing/2014/main" id="{F0C8EEC8-46E2-E855-B266-726EE7C8C372}"/>
                  </a:ext>
                </a:extLst>
              </p:cNvPr>
              <p:cNvCxnSpPr/>
              <p:nvPr/>
            </p:nvCxnSpPr>
            <p:spPr>
              <a:xfrm>
                <a:off x="3993386" y="2738778"/>
                <a:ext cx="693000" cy="4632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" name="Google Shape;262;g103e0c17ec7_0_51">
                <a:extLst>
                  <a:ext uri="{FF2B5EF4-FFF2-40B4-BE49-F238E27FC236}">
                    <a16:creationId xmlns:a16="http://schemas.microsoft.com/office/drawing/2014/main" id="{0D51E9D3-31A4-F4A5-89A8-F10B20EF5115}"/>
                  </a:ext>
                </a:extLst>
              </p:cNvPr>
              <p:cNvCxnSpPr>
                <a:stCxn id="6" idx="3"/>
                <a:endCxn id="15" idx="7"/>
              </p:cNvCxnSpPr>
              <p:nvPr/>
            </p:nvCxnSpPr>
            <p:spPr>
              <a:xfrm flipH="1">
                <a:off x="7583828" y="2543403"/>
                <a:ext cx="805029" cy="59635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" name="Google Shape;264;g103e0c17ec7_0_51">
                <a:extLst>
                  <a:ext uri="{FF2B5EF4-FFF2-40B4-BE49-F238E27FC236}">
                    <a16:creationId xmlns:a16="http://schemas.microsoft.com/office/drawing/2014/main" id="{002F1E85-2B0F-F65A-7F7C-7B9E7762325C}"/>
                  </a:ext>
                </a:extLst>
              </p:cNvPr>
              <p:cNvCxnSpPr>
                <a:stCxn id="16" idx="6"/>
              </p:cNvCxnSpPr>
              <p:nvPr/>
            </p:nvCxnSpPr>
            <p:spPr>
              <a:xfrm>
                <a:off x="7940684" y="4604167"/>
                <a:ext cx="980700" cy="234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4" name="Google Shape;266;g103e0c17ec7_0_51">
                <a:extLst>
                  <a:ext uri="{FF2B5EF4-FFF2-40B4-BE49-F238E27FC236}">
                    <a16:creationId xmlns:a16="http://schemas.microsoft.com/office/drawing/2014/main" id="{E0CEBECC-33F1-ECF1-0390-D45350E55067}"/>
                  </a:ext>
                </a:extLst>
              </p:cNvPr>
              <p:cNvSpPr/>
              <p:nvPr/>
            </p:nvSpPr>
            <p:spPr>
              <a:xfrm>
                <a:off x="4716661" y="3201929"/>
                <a:ext cx="143400" cy="136200"/>
              </a:xfrm>
              <a:prstGeom prst="ellipse">
                <a:avLst/>
              </a:pr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263;g103e0c17ec7_0_51">
                <a:extLst>
                  <a:ext uri="{FF2B5EF4-FFF2-40B4-BE49-F238E27FC236}">
                    <a16:creationId xmlns:a16="http://schemas.microsoft.com/office/drawing/2014/main" id="{8BC90715-3AA2-AB44-1365-98912BA2C857}"/>
                  </a:ext>
                </a:extLst>
              </p:cNvPr>
              <p:cNvSpPr/>
              <p:nvPr/>
            </p:nvSpPr>
            <p:spPr>
              <a:xfrm>
                <a:off x="7461428" y="3119816"/>
                <a:ext cx="143400" cy="136200"/>
              </a:xfrm>
              <a:prstGeom prst="ellipse">
                <a:avLst/>
              </a:pr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265;g103e0c17ec7_0_51">
                <a:extLst>
                  <a:ext uri="{FF2B5EF4-FFF2-40B4-BE49-F238E27FC236}">
                    <a16:creationId xmlns:a16="http://schemas.microsoft.com/office/drawing/2014/main" id="{EA02EFFD-847E-7285-FC5C-02FF23FA3210}"/>
                  </a:ext>
                </a:extLst>
              </p:cNvPr>
              <p:cNvSpPr/>
              <p:nvPr/>
            </p:nvSpPr>
            <p:spPr>
              <a:xfrm>
                <a:off x="7797284" y="4536067"/>
                <a:ext cx="143400" cy="136200"/>
              </a:xfrm>
              <a:prstGeom prst="ellipse">
                <a:avLst/>
              </a:pr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269;g103e0c17ec7_0_51">
                <a:extLst>
                  <a:ext uri="{FF2B5EF4-FFF2-40B4-BE49-F238E27FC236}">
                    <a16:creationId xmlns:a16="http://schemas.microsoft.com/office/drawing/2014/main" id="{ABC2EA4C-C66D-4A99-946F-C0E3AC319F7D}"/>
                  </a:ext>
                </a:extLst>
              </p:cNvPr>
              <p:cNvSpPr/>
              <p:nvPr/>
            </p:nvSpPr>
            <p:spPr>
              <a:xfrm>
                <a:off x="5384807" y="556176"/>
                <a:ext cx="1564800" cy="12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1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pic>
            <p:nvPicPr>
              <p:cNvPr id="24" name="Google Shape;273;g103e0c17ec7_0_51">
                <a:extLst>
                  <a:ext uri="{FF2B5EF4-FFF2-40B4-BE49-F238E27FC236}">
                    <a16:creationId xmlns:a16="http://schemas.microsoft.com/office/drawing/2014/main" id="{57185F88-32DB-B2B0-A5E2-A12963D610D8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269500" y="2956150"/>
                <a:ext cx="1832100" cy="241066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" name="Google Shape;213;g103e0c17ec7_0_24">
                <a:extLst>
                  <a:ext uri="{FF2B5EF4-FFF2-40B4-BE49-F238E27FC236}">
                    <a16:creationId xmlns:a16="http://schemas.microsoft.com/office/drawing/2014/main" id="{6865F443-1A15-522C-6DA9-6AC5DBEBDCB2}"/>
                  </a:ext>
                </a:extLst>
              </p:cNvPr>
              <p:cNvSpPr/>
              <p:nvPr/>
            </p:nvSpPr>
            <p:spPr>
              <a:xfrm>
                <a:off x="6096000" y="2379442"/>
                <a:ext cx="143400" cy="136200"/>
              </a:xfrm>
              <a:prstGeom prst="ellipse">
                <a:avLst/>
              </a:prstGeom>
              <a:solidFill>
                <a:srgbClr val="8922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" name="Google Shape;262;g103e0c17ec7_0_51">
                <a:extLst>
                  <a:ext uri="{FF2B5EF4-FFF2-40B4-BE49-F238E27FC236}">
                    <a16:creationId xmlns:a16="http://schemas.microsoft.com/office/drawing/2014/main" id="{665D89CD-4510-DC73-A9E3-93112D125379}"/>
                  </a:ext>
                </a:extLst>
              </p:cNvPr>
              <p:cNvCxnSpPr>
                <a:cxnSpLocks/>
                <a:stCxn id="93" idx="4"/>
                <a:endCxn id="4" idx="0"/>
              </p:cNvCxnSpPr>
              <p:nvPr/>
            </p:nvCxnSpPr>
            <p:spPr>
              <a:xfrm>
                <a:off x="6180641" y="1518962"/>
                <a:ext cx="9177" cy="101666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93" name="Google Shape;258;g103e0c17ec7_0_51">
                <a:extLst>
                  <a:ext uri="{FF2B5EF4-FFF2-40B4-BE49-F238E27FC236}">
                    <a16:creationId xmlns:a16="http://schemas.microsoft.com/office/drawing/2014/main" id="{304FA835-7855-58C0-4417-C7A4CC59BB38}"/>
                  </a:ext>
                </a:extLst>
              </p:cNvPr>
              <p:cNvSpPr/>
              <p:nvPr/>
            </p:nvSpPr>
            <p:spPr>
              <a:xfrm>
                <a:off x="5280642" y="-281037"/>
                <a:ext cx="1800000" cy="1799999"/>
              </a:xfrm>
              <a:prstGeom prst="ellipse">
                <a:avLst/>
              </a:prstGeom>
              <a:solidFill>
                <a:srgbClr val="89223B"/>
              </a:solidFill>
              <a:ln w="57150"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193820B-A0C8-260A-9763-84E68725EA9E}"/>
                </a:ext>
              </a:extLst>
            </p:cNvPr>
            <p:cNvSpPr txBox="1"/>
            <p:nvPr/>
          </p:nvSpPr>
          <p:spPr>
            <a:xfrm>
              <a:off x="2254158" y="5786104"/>
              <a:ext cx="2793083" cy="757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3200"/>
                <a:buFont typeface="Calibri"/>
                <a:buNone/>
              </a:pPr>
              <a:r>
                <a:rPr lang="en-CA" sz="240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Engagement &amp; Partnerships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2C4A047-7AD3-A3D0-10B2-8BBBEB099CE6}"/>
              </a:ext>
            </a:extLst>
          </p:cNvPr>
          <p:cNvGrpSpPr/>
          <p:nvPr/>
        </p:nvGrpSpPr>
        <p:grpSpPr>
          <a:xfrm>
            <a:off x="7134895" y="1477773"/>
            <a:ext cx="3027344" cy="2270304"/>
            <a:chOff x="7522571" y="3765885"/>
            <a:chExt cx="3027344" cy="227030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72C6C9C-7974-0D89-1835-802FBE489B10}"/>
                </a:ext>
              </a:extLst>
            </p:cNvPr>
            <p:cNvGrpSpPr/>
            <p:nvPr/>
          </p:nvGrpSpPr>
          <p:grpSpPr>
            <a:xfrm>
              <a:off x="7522571" y="3765885"/>
              <a:ext cx="3027344" cy="1672416"/>
              <a:chOff x="1466522" y="303450"/>
              <a:chExt cx="9543181" cy="5272005"/>
            </a:xfrm>
          </p:grpSpPr>
          <p:sp>
            <p:nvSpPr>
              <p:cNvPr id="50" name="Google Shape;228;g103e0c17ec7_0_201">
                <a:extLst>
                  <a:ext uri="{FF2B5EF4-FFF2-40B4-BE49-F238E27FC236}">
                    <a16:creationId xmlns:a16="http://schemas.microsoft.com/office/drawing/2014/main" id="{25EB4EA5-5034-1876-D3FE-4E863CB7F8A8}"/>
                  </a:ext>
                </a:extLst>
              </p:cNvPr>
              <p:cNvSpPr/>
              <p:nvPr/>
            </p:nvSpPr>
            <p:spPr>
              <a:xfrm>
                <a:off x="4399284" y="1994655"/>
                <a:ext cx="3580800" cy="3580800"/>
              </a:xfrm>
              <a:prstGeom prst="ellipse">
                <a:avLst/>
              </a:prstGeom>
              <a:noFill/>
              <a:ln w="76200" cap="flat" cmpd="sng">
                <a:solidFill>
                  <a:srgbClr val="351C7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231;g103e0c17ec7_0_201">
                <a:extLst>
                  <a:ext uri="{FF2B5EF4-FFF2-40B4-BE49-F238E27FC236}">
                    <a16:creationId xmlns:a16="http://schemas.microsoft.com/office/drawing/2014/main" id="{97B5CC4D-DB2A-449C-98EE-811BA63C36A7}"/>
                  </a:ext>
                </a:extLst>
              </p:cNvPr>
              <p:cNvSpPr/>
              <p:nvPr/>
            </p:nvSpPr>
            <p:spPr>
              <a:xfrm>
                <a:off x="1929701" y="4275144"/>
                <a:ext cx="14961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1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CA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Pathways</a:t>
                </a:r>
                <a:endParaRPr/>
              </a:p>
            </p:txBody>
          </p:sp>
          <p:sp>
            <p:nvSpPr>
              <p:cNvPr id="53" name="Google Shape;232;g103e0c17ec7_0_201">
                <a:extLst>
                  <a:ext uri="{FF2B5EF4-FFF2-40B4-BE49-F238E27FC236}">
                    <a16:creationId xmlns:a16="http://schemas.microsoft.com/office/drawing/2014/main" id="{8D427519-4055-D6FC-2F7E-B60585E5BA6A}"/>
                  </a:ext>
                </a:extLst>
              </p:cNvPr>
              <p:cNvSpPr/>
              <p:nvPr/>
            </p:nvSpPr>
            <p:spPr>
              <a:xfrm>
                <a:off x="2689810" y="1171025"/>
                <a:ext cx="1723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1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CA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Inventories</a:t>
                </a:r>
                <a:endParaRPr/>
              </a:p>
            </p:txBody>
          </p:sp>
          <p:sp>
            <p:nvSpPr>
              <p:cNvPr id="54" name="Google Shape;233;g103e0c17ec7_0_201">
                <a:extLst>
                  <a:ext uri="{FF2B5EF4-FFF2-40B4-BE49-F238E27FC236}">
                    <a16:creationId xmlns:a16="http://schemas.microsoft.com/office/drawing/2014/main" id="{C9C48DF9-68E0-BC94-29BA-769746257858}"/>
                  </a:ext>
                </a:extLst>
              </p:cNvPr>
              <p:cNvSpPr/>
              <p:nvPr/>
            </p:nvSpPr>
            <p:spPr>
              <a:xfrm>
                <a:off x="8119592" y="1158808"/>
                <a:ext cx="14961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1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CA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ESE work</a:t>
                </a:r>
                <a:endParaRPr/>
              </a:p>
            </p:txBody>
          </p:sp>
          <p:sp>
            <p:nvSpPr>
              <p:cNvPr id="55" name="Google Shape;234;g103e0c17ec7_0_201">
                <a:extLst>
                  <a:ext uri="{FF2B5EF4-FFF2-40B4-BE49-F238E27FC236}">
                    <a16:creationId xmlns:a16="http://schemas.microsoft.com/office/drawing/2014/main" id="{D50BF6B5-07B0-A136-3DF0-DC4E7C6F9D02}"/>
                  </a:ext>
                </a:extLst>
              </p:cNvPr>
              <p:cNvSpPr/>
              <p:nvPr/>
            </p:nvSpPr>
            <p:spPr>
              <a:xfrm>
                <a:off x="8592698" y="4075849"/>
                <a:ext cx="2301600" cy="6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1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CA"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Certificate Implementation</a:t>
                </a:r>
                <a:endParaRPr dirty="0"/>
              </a:p>
            </p:txBody>
          </p:sp>
          <p:cxnSp>
            <p:nvCxnSpPr>
              <p:cNvPr id="56" name="Google Shape;235;g103e0c17ec7_0_201">
                <a:extLst>
                  <a:ext uri="{FF2B5EF4-FFF2-40B4-BE49-F238E27FC236}">
                    <a16:creationId xmlns:a16="http://schemas.microsoft.com/office/drawing/2014/main" id="{C97DC6CC-537D-C222-FED8-889D887E41DF}"/>
                  </a:ext>
                </a:extLst>
              </p:cNvPr>
              <p:cNvCxnSpPr>
                <a:endCxn id="60" idx="1"/>
              </p:cNvCxnSpPr>
              <p:nvPr/>
            </p:nvCxnSpPr>
            <p:spPr>
              <a:xfrm>
                <a:off x="4086856" y="1891036"/>
                <a:ext cx="679500" cy="4980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" name="Google Shape;237;g103e0c17ec7_0_201">
                <a:extLst>
                  <a:ext uri="{FF2B5EF4-FFF2-40B4-BE49-F238E27FC236}">
                    <a16:creationId xmlns:a16="http://schemas.microsoft.com/office/drawing/2014/main" id="{DE4A3F48-73EC-3B43-9FEE-E74CFE34B120}"/>
                  </a:ext>
                </a:extLst>
              </p:cNvPr>
              <p:cNvCxnSpPr>
                <a:endCxn id="61" idx="2"/>
              </p:cNvCxnSpPr>
              <p:nvPr/>
            </p:nvCxnSpPr>
            <p:spPr>
              <a:xfrm rot="10800000" flipH="1">
                <a:off x="3433785" y="4442147"/>
                <a:ext cx="869100" cy="5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" name="Google Shape;239;g103e0c17ec7_0_201">
                <a:extLst>
                  <a:ext uri="{FF2B5EF4-FFF2-40B4-BE49-F238E27FC236}">
                    <a16:creationId xmlns:a16="http://schemas.microsoft.com/office/drawing/2014/main" id="{47981815-19EA-6BC2-8D34-2E970517C1B3}"/>
                  </a:ext>
                </a:extLst>
              </p:cNvPr>
              <p:cNvCxnSpPr>
                <a:stCxn id="63" idx="6"/>
              </p:cNvCxnSpPr>
              <p:nvPr/>
            </p:nvCxnSpPr>
            <p:spPr>
              <a:xfrm rot="10800000" flipH="1">
                <a:off x="8063232" y="4442219"/>
                <a:ext cx="835800" cy="93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" name="Google Shape;241;g103e0c17ec7_0_201">
                <a:extLst>
                  <a:ext uri="{FF2B5EF4-FFF2-40B4-BE49-F238E27FC236}">
                    <a16:creationId xmlns:a16="http://schemas.microsoft.com/office/drawing/2014/main" id="{5E0D5793-E504-AFA2-D9AC-FC9DF5B5B17A}"/>
                  </a:ext>
                </a:extLst>
              </p:cNvPr>
              <p:cNvCxnSpPr>
                <a:endCxn id="62" idx="7"/>
              </p:cNvCxnSpPr>
              <p:nvPr/>
            </p:nvCxnSpPr>
            <p:spPr>
              <a:xfrm flipH="1">
                <a:off x="7616397" y="1890947"/>
                <a:ext cx="676500" cy="5139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60" name="Google Shape;236;g103e0c17ec7_0_201">
                <a:extLst>
                  <a:ext uri="{FF2B5EF4-FFF2-40B4-BE49-F238E27FC236}">
                    <a16:creationId xmlns:a16="http://schemas.microsoft.com/office/drawing/2014/main" id="{4534059F-423B-2F68-F2F7-A3737C20D7C7}"/>
                  </a:ext>
                </a:extLst>
              </p:cNvPr>
              <p:cNvSpPr/>
              <p:nvPr/>
            </p:nvSpPr>
            <p:spPr>
              <a:xfrm>
                <a:off x="4745355" y="2369090"/>
                <a:ext cx="143400" cy="136200"/>
              </a:xfrm>
              <a:prstGeom prst="ellipse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238;g103e0c17ec7_0_201">
                <a:extLst>
                  <a:ext uri="{FF2B5EF4-FFF2-40B4-BE49-F238E27FC236}">
                    <a16:creationId xmlns:a16="http://schemas.microsoft.com/office/drawing/2014/main" id="{B2A5DA21-FC96-E8FE-E7C3-409CA5FF6C8B}"/>
                  </a:ext>
                </a:extLst>
              </p:cNvPr>
              <p:cNvSpPr/>
              <p:nvPr/>
            </p:nvSpPr>
            <p:spPr>
              <a:xfrm>
                <a:off x="4302885" y="4374047"/>
                <a:ext cx="143400" cy="136200"/>
              </a:xfrm>
              <a:prstGeom prst="ellipse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242;g103e0c17ec7_0_201">
                <a:extLst>
                  <a:ext uri="{FF2B5EF4-FFF2-40B4-BE49-F238E27FC236}">
                    <a16:creationId xmlns:a16="http://schemas.microsoft.com/office/drawing/2014/main" id="{F2BA2495-EB91-1FA1-A668-F0D757B25987}"/>
                  </a:ext>
                </a:extLst>
              </p:cNvPr>
              <p:cNvSpPr/>
              <p:nvPr/>
            </p:nvSpPr>
            <p:spPr>
              <a:xfrm>
                <a:off x="7493998" y="2384901"/>
                <a:ext cx="143400" cy="136200"/>
              </a:xfrm>
              <a:prstGeom prst="ellipse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240;g103e0c17ec7_0_201">
                <a:extLst>
                  <a:ext uri="{FF2B5EF4-FFF2-40B4-BE49-F238E27FC236}">
                    <a16:creationId xmlns:a16="http://schemas.microsoft.com/office/drawing/2014/main" id="{90C6B28B-9EAB-30A1-089B-6BC9FE15C38B}"/>
                  </a:ext>
                </a:extLst>
              </p:cNvPr>
              <p:cNvSpPr/>
              <p:nvPr/>
            </p:nvSpPr>
            <p:spPr>
              <a:xfrm>
                <a:off x="7919832" y="4383419"/>
                <a:ext cx="143400" cy="136200"/>
              </a:xfrm>
              <a:prstGeom prst="ellipse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243;g103e0c17ec7_0_201">
                <a:extLst>
                  <a:ext uri="{FF2B5EF4-FFF2-40B4-BE49-F238E27FC236}">
                    <a16:creationId xmlns:a16="http://schemas.microsoft.com/office/drawing/2014/main" id="{20700CB5-DC28-74EA-5480-F93BBEECF420}"/>
                  </a:ext>
                </a:extLst>
              </p:cNvPr>
              <p:cNvSpPr/>
              <p:nvPr/>
            </p:nvSpPr>
            <p:spPr>
              <a:xfrm>
                <a:off x="1466522" y="3507543"/>
                <a:ext cx="1869300" cy="1869300"/>
              </a:xfrm>
              <a:prstGeom prst="ellipse">
                <a:avLst/>
              </a:prstGeom>
              <a:solidFill>
                <a:srgbClr val="674EA7"/>
              </a:solidFill>
              <a:ln w="9525" cap="flat" cmpd="sng">
                <a:solidFill>
                  <a:srgbClr val="351C7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Google Shape;244;g103e0c17ec7_0_201">
                <a:extLst>
                  <a:ext uri="{FF2B5EF4-FFF2-40B4-BE49-F238E27FC236}">
                    <a16:creationId xmlns:a16="http://schemas.microsoft.com/office/drawing/2014/main" id="{D6578BAA-CF2F-2D17-C3F6-E8531B70CF51}"/>
                  </a:ext>
                </a:extLst>
              </p:cNvPr>
              <p:cNvSpPr/>
              <p:nvPr/>
            </p:nvSpPr>
            <p:spPr>
              <a:xfrm>
                <a:off x="2349474" y="303450"/>
                <a:ext cx="1988700" cy="1937700"/>
              </a:xfrm>
              <a:prstGeom prst="ellipse">
                <a:avLst/>
              </a:prstGeom>
              <a:solidFill>
                <a:srgbClr val="674EA7"/>
              </a:solidFill>
              <a:ln w="9525" cap="flat" cmpd="sng">
                <a:solidFill>
                  <a:srgbClr val="351C7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endParaRPr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Google Shape;245;g103e0c17ec7_0_201">
                <a:extLst>
                  <a:ext uri="{FF2B5EF4-FFF2-40B4-BE49-F238E27FC236}">
                    <a16:creationId xmlns:a16="http://schemas.microsoft.com/office/drawing/2014/main" id="{E91A24BF-5F5D-E1DD-7AE3-EE77263F413D}"/>
                  </a:ext>
                </a:extLst>
              </p:cNvPr>
              <p:cNvSpPr/>
              <p:nvPr/>
            </p:nvSpPr>
            <p:spPr>
              <a:xfrm>
                <a:off x="8149186" y="330225"/>
                <a:ext cx="1988700" cy="1937700"/>
              </a:xfrm>
              <a:prstGeom prst="ellipse">
                <a:avLst/>
              </a:prstGeom>
              <a:solidFill>
                <a:srgbClr val="674EA7"/>
              </a:solidFill>
              <a:ln w="5715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endParaRPr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246;g103e0c17ec7_0_201">
                <a:extLst>
                  <a:ext uri="{FF2B5EF4-FFF2-40B4-BE49-F238E27FC236}">
                    <a16:creationId xmlns:a16="http://schemas.microsoft.com/office/drawing/2014/main" id="{D922F6DB-1BB7-7103-E421-5581411FBD5F}"/>
                  </a:ext>
                </a:extLst>
              </p:cNvPr>
              <p:cNvSpPr/>
              <p:nvPr/>
            </p:nvSpPr>
            <p:spPr>
              <a:xfrm>
                <a:off x="8977924" y="3507550"/>
                <a:ext cx="1988700" cy="1869300"/>
              </a:xfrm>
              <a:prstGeom prst="ellipse">
                <a:avLst/>
              </a:prstGeom>
              <a:solidFill>
                <a:srgbClr val="674EA7"/>
              </a:solidFill>
              <a:ln w="9525" cap="flat" cmpd="sng">
                <a:solidFill>
                  <a:srgbClr val="351C7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8" name="Google Shape;247;g103e0c17ec7_0_201">
                <a:extLst>
                  <a:ext uri="{FF2B5EF4-FFF2-40B4-BE49-F238E27FC236}">
                    <a16:creationId xmlns:a16="http://schemas.microsoft.com/office/drawing/2014/main" id="{66890497-1614-1249-02F4-493AC7D2ECE5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256726" y="2404856"/>
                <a:ext cx="1869300" cy="28808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93F7344-13BA-F6D9-B6EF-8511D8F2D3E9}"/>
                  </a:ext>
                </a:extLst>
              </p:cNvPr>
              <p:cNvSpPr txBox="1"/>
              <p:nvPr/>
            </p:nvSpPr>
            <p:spPr>
              <a:xfrm>
                <a:off x="8137059" y="929742"/>
                <a:ext cx="1988700" cy="1164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CA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B717FFB-DFA8-1CDE-2153-380066A1C49B}"/>
                  </a:ext>
                </a:extLst>
              </p:cNvPr>
              <p:cNvSpPr txBox="1"/>
              <p:nvPr/>
            </p:nvSpPr>
            <p:spPr>
              <a:xfrm>
                <a:off x="8934844" y="3927990"/>
                <a:ext cx="2074859" cy="1236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n-CA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A12631D-A376-5910-855C-CEF03106AC61}"/>
                </a:ext>
              </a:extLst>
            </p:cNvPr>
            <p:cNvSpPr txBox="1"/>
            <p:nvPr/>
          </p:nvSpPr>
          <p:spPr>
            <a:xfrm>
              <a:off x="8313810" y="5574524"/>
              <a:ext cx="141413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2400" b="1" dirty="0">
                  <a:solidFill>
                    <a:srgbClr val="674EA7"/>
                  </a:solidFill>
                </a:rPr>
                <a:t>Research</a:t>
              </a:r>
              <a:endParaRPr lang="en-CA" sz="2400" dirty="0"/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CB6B0610-84AE-B4A2-9BBF-77C30E0F4CBA}"/>
              </a:ext>
            </a:extLst>
          </p:cNvPr>
          <p:cNvSpPr txBox="1"/>
          <p:nvPr/>
        </p:nvSpPr>
        <p:spPr>
          <a:xfrm>
            <a:off x="2072006" y="337351"/>
            <a:ext cx="6290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accent1">
                    <a:lumMod val="50000"/>
                  </a:schemeClr>
                </a:solidFill>
              </a:rPr>
              <a:t>CECCS Subcommittees</a:t>
            </a:r>
          </a:p>
        </p:txBody>
      </p:sp>
      <p:pic>
        <p:nvPicPr>
          <p:cNvPr id="131" name="Picture 6">
            <a:extLst>
              <a:ext uri="{FF2B5EF4-FFF2-40B4-BE49-F238E27FC236}">
                <a16:creationId xmlns:a16="http://schemas.microsoft.com/office/drawing/2014/main" id="{B2FC0012-177B-525F-AC2F-57201647F8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1" t="29964" r="-361" b="26715"/>
          <a:stretch/>
        </p:blipFill>
        <p:spPr>
          <a:xfrm>
            <a:off x="10016996" y="0"/>
            <a:ext cx="2175004" cy="936080"/>
          </a:xfrm>
          <a:prstGeom prst="rect">
            <a:avLst/>
          </a:prstGeom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F7C0D66-37CC-6FDC-5B9D-03654A291909}"/>
              </a:ext>
            </a:extLst>
          </p:cNvPr>
          <p:cNvGrpSpPr/>
          <p:nvPr/>
        </p:nvGrpSpPr>
        <p:grpSpPr>
          <a:xfrm>
            <a:off x="2336221" y="1475528"/>
            <a:ext cx="3037679" cy="2274794"/>
            <a:chOff x="2336221" y="1475528"/>
            <a:chExt cx="3037679" cy="2274794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A16C0368-C3A4-18B7-8CF4-FA476B560F01}"/>
                </a:ext>
              </a:extLst>
            </p:cNvPr>
            <p:cNvGrpSpPr/>
            <p:nvPr/>
          </p:nvGrpSpPr>
          <p:grpSpPr>
            <a:xfrm>
              <a:off x="2336221" y="1475528"/>
              <a:ext cx="3037679" cy="2274794"/>
              <a:chOff x="7179448" y="892211"/>
              <a:chExt cx="3037679" cy="2274794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AE38323B-0803-BC20-3586-F310DAA6C678}"/>
                  </a:ext>
                </a:extLst>
              </p:cNvPr>
              <p:cNvGrpSpPr/>
              <p:nvPr/>
            </p:nvGrpSpPr>
            <p:grpSpPr>
              <a:xfrm>
                <a:off x="7287232" y="892211"/>
                <a:ext cx="2922612" cy="1696479"/>
                <a:chOff x="1929701" y="371806"/>
                <a:chExt cx="8964597" cy="5203649"/>
              </a:xfrm>
            </p:grpSpPr>
            <p:sp>
              <p:nvSpPr>
                <p:cNvPr id="98" name="Google Shape;173;g103e0c17ec7_0_78">
                  <a:extLst>
                    <a:ext uri="{FF2B5EF4-FFF2-40B4-BE49-F238E27FC236}">
                      <a16:creationId xmlns:a16="http://schemas.microsoft.com/office/drawing/2014/main" id="{208641AD-E4D3-2FA0-CB36-A7CA67E870A0}"/>
                    </a:ext>
                  </a:extLst>
                </p:cNvPr>
                <p:cNvSpPr/>
                <p:nvPr/>
              </p:nvSpPr>
              <p:spPr>
                <a:xfrm>
                  <a:off x="4399284" y="1994655"/>
                  <a:ext cx="3580800" cy="3580800"/>
                </a:xfrm>
                <a:prstGeom prst="ellipse">
                  <a:avLst/>
                </a:prstGeom>
                <a:noFill/>
                <a:ln w="76200" cap="flat" cmpd="sng">
                  <a:solidFill>
                    <a:srgbClr val="5D868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" name="Google Shape;175;g103e0c17ec7_0_78">
                  <a:extLst>
                    <a:ext uri="{FF2B5EF4-FFF2-40B4-BE49-F238E27FC236}">
                      <a16:creationId xmlns:a16="http://schemas.microsoft.com/office/drawing/2014/main" id="{323205AC-1712-D460-6F10-B5DBB0DA32C3}"/>
                    </a:ext>
                  </a:extLst>
                </p:cNvPr>
                <p:cNvSpPr/>
                <p:nvPr/>
              </p:nvSpPr>
              <p:spPr>
                <a:xfrm>
                  <a:off x="1929701" y="4275144"/>
                  <a:ext cx="1496100" cy="36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1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CA"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Pathways</a:t>
                  </a:r>
                  <a:endParaRPr/>
                </a:p>
              </p:txBody>
            </p:sp>
            <p:sp>
              <p:nvSpPr>
                <p:cNvPr id="100" name="Google Shape;176;g103e0c17ec7_0_78">
                  <a:extLst>
                    <a:ext uri="{FF2B5EF4-FFF2-40B4-BE49-F238E27FC236}">
                      <a16:creationId xmlns:a16="http://schemas.microsoft.com/office/drawing/2014/main" id="{035EE530-4785-618F-F730-0DB60D2C93E9}"/>
                    </a:ext>
                  </a:extLst>
                </p:cNvPr>
                <p:cNvSpPr/>
                <p:nvPr/>
              </p:nvSpPr>
              <p:spPr>
                <a:xfrm>
                  <a:off x="2689810" y="1171025"/>
                  <a:ext cx="1723500" cy="36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1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CA"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Inventories</a:t>
                  </a:r>
                  <a:endParaRPr/>
                </a:p>
              </p:txBody>
            </p:sp>
            <p:sp>
              <p:nvSpPr>
                <p:cNvPr id="101" name="Google Shape;177;g103e0c17ec7_0_78">
                  <a:extLst>
                    <a:ext uri="{FF2B5EF4-FFF2-40B4-BE49-F238E27FC236}">
                      <a16:creationId xmlns:a16="http://schemas.microsoft.com/office/drawing/2014/main" id="{85D30598-1D6C-A0DD-B551-E8C24226288E}"/>
                    </a:ext>
                  </a:extLst>
                </p:cNvPr>
                <p:cNvSpPr/>
                <p:nvPr/>
              </p:nvSpPr>
              <p:spPr>
                <a:xfrm>
                  <a:off x="8119592" y="1158808"/>
                  <a:ext cx="1496100" cy="36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1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CA"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ESE work</a:t>
                  </a:r>
                  <a:endParaRPr/>
                </a:p>
              </p:txBody>
            </p:sp>
            <p:sp>
              <p:nvSpPr>
                <p:cNvPr id="102" name="Google Shape;178;g103e0c17ec7_0_78">
                  <a:extLst>
                    <a:ext uri="{FF2B5EF4-FFF2-40B4-BE49-F238E27FC236}">
                      <a16:creationId xmlns:a16="http://schemas.microsoft.com/office/drawing/2014/main" id="{2FCC7DA1-EDFA-B87F-CEA8-6748A830188D}"/>
                    </a:ext>
                  </a:extLst>
                </p:cNvPr>
                <p:cNvSpPr/>
                <p:nvPr/>
              </p:nvSpPr>
              <p:spPr>
                <a:xfrm>
                  <a:off x="8592698" y="4075849"/>
                  <a:ext cx="2301600" cy="646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1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CA"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Certificate Implementation</a:t>
                  </a:r>
                  <a:endParaRPr/>
                </a:p>
              </p:txBody>
            </p:sp>
            <p:cxnSp>
              <p:nvCxnSpPr>
                <p:cNvPr id="103" name="Google Shape;179;g103e0c17ec7_0_78">
                  <a:extLst>
                    <a:ext uri="{FF2B5EF4-FFF2-40B4-BE49-F238E27FC236}">
                      <a16:creationId xmlns:a16="http://schemas.microsoft.com/office/drawing/2014/main" id="{2FD9453B-61A3-390F-C382-91FC759E644F}"/>
                    </a:ext>
                  </a:extLst>
                </p:cNvPr>
                <p:cNvCxnSpPr>
                  <a:endCxn id="107" idx="1"/>
                </p:cNvCxnSpPr>
                <p:nvPr/>
              </p:nvCxnSpPr>
              <p:spPr>
                <a:xfrm>
                  <a:off x="4086856" y="1891036"/>
                  <a:ext cx="679500" cy="4980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dot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4" name="Google Shape;181;g103e0c17ec7_0_78">
                  <a:extLst>
                    <a:ext uri="{FF2B5EF4-FFF2-40B4-BE49-F238E27FC236}">
                      <a16:creationId xmlns:a16="http://schemas.microsoft.com/office/drawing/2014/main" id="{77A34101-70C7-FE75-C917-85F2BE48545F}"/>
                    </a:ext>
                  </a:extLst>
                </p:cNvPr>
                <p:cNvCxnSpPr>
                  <a:endCxn id="108" idx="2"/>
                </p:cNvCxnSpPr>
                <p:nvPr/>
              </p:nvCxnSpPr>
              <p:spPr>
                <a:xfrm rot="10800000" flipH="1">
                  <a:off x="3433785" y="4442147"/>
                  <a:ext cx="869100" cy="57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dot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5" name="Google Shape;183;g103e0c17ec7_0_78">
                  <a:extLst>
                    <a:ext uri="{FF2B5EF4-FFF2-40B4-BE49-F238E27FC236}">
                      <a16:creationId xmlns:a16="http://schemas.microsoft.com/office/drawing/2014/main" id="{A4EB1E50-7A4B-F652-2F4C-4D5E309540E6}"/>
                    </a:ext>
                  </a:extLst>
                </p:cNvPr>
                <p:cNvCxnSpPr>
                  <a:stCxn id="110" idx="6"/>
                </p:cNvCxnSpPr>
                <p:nvPr/>
              </p:nvCxnSpPr>
              <p:spPr>
                <a:xfrm rot="10800000" flipH="1">
                  <a:off x="8063232" y="4442219"/>
                  <a:ext cx="835800" cy="93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dot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6" name="Google Shape;185;g103e0c17ec7_0_78">
                  <a:extLst>
                    <a:ext uri="{FF2B5EF4-FFF2-40B4-BE49-F238E27FC236}">
                      <a16:creationId xmlns:a16="http://schemas.microsoft.com/office/drawing/2014/main" id="{CE995D82-3372-9ACB-04DD-54AFE6BF3331}"/>
                    </a:ext>
                  </a:extLst>
                </p:cNvPr>
                <p:cNvCxnSpPr>
                  <a:endCxn id="109" idx="7"/>
                </p:cNvCxnSpPr>
                <p:nvPr/>
              </p:nvCxnSpPr>
              <p:spPr>
                <a:xfrm flipH="1">
                  <a:off x="7616397" y="1890947"/>
                  <a:ext cx="676500" cy="5139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dot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107" name="Google Shape;180;g103e0c17ec7_0_78">
                  <a:extLst>
                    <a:ext uri="{FF2B5EF4-FFF2-40B4-BE49-F238E27FC236}">
                      <a16:creationId xmlns:a16="http://schemas.microsoft.com/office/drawing/2014/main" id="{52EFCBA0-1D66-2F21-1F1F-B045B715EB88}"/>
                    </a:ext>
                  </a:extLst>
                </p:cNvPr>
                <p:cNvSpPr/>
                <p:nvPr/>
              </p:nvSpPr>
              <p:spPr>
                <a:xfrm>
                  <a:off x="4745355" y="2369090"/>
                  <a:ext cx="143400" cy="136200"/>
                </a:xfrm>
                <a:prstGeom prst="ellipse">
                  <a:avLst/>
                </a:prstGeom>
                <a:solidFill>
                  <a:srgbClr val="5D868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182;g103e0c17ec7_0_78">
                  <a:extLst>
                    <a:ext uri="{FF2B5EF4-FFF2-40B4-BE49-F238E27FC236}">
                      <a16:creationId xmlns:a16="http://schemas.microsoft.com/office/drawing/2014/main" id="{660B1726-8B42-7486-C64B-ECBF7C8CD048}"/>
                    </a:ext>
                  </a:extLst>
                </p:cNvPr>
                <p:cNvSpPr/>
                <p:nvPr/>
              </p:nvSpPr>
              <p:spPr>
                <a:xfrm>
                  <a:off x="4302885" y="4374047"/>
                  <a:ext cx="143400" cy="136200"/>
                </a:xfrm>
                <a:prstGeom prst="ellipse">
                  <a:avLst/>
                </a:prstGeom>
                <a:solidFill>
                  <a:srgbClr val="5D868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186;g103e0c17ec7_0_78">
                  <a:extLst>
                    <a:ext uri="{FF2B5EF4-FFF2-40B4-BE49-F238E27FC236}">
                      <a16:creationId xmlns:a16="http://schemas.microsoft.com/office/drawing/2014/main" id="{5147EA76-062D-3AC9-AD0C-2707C30EE342}"/>
                    </a:ext>
                  </a:extLst>
                </p:cNvPr>
                <p:cNvSpPr/>
                <p:nvPr/>
              </p:nvSpPr>
              <p:spPr>
                <a:xfrm>
                  <a:off x="7493998" y="2384901"/>
                  <a:ext cx="143400" cy="136200"/>
                </a:xfrm>
                <a:prstGeom prst="ellipse">
                  <a:avLst/>
                </a:prstGeom>
                <a:solidFill>
                  <a:srgbClr val="5D868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184;g103e0c17ec7_0_78">
                  <a:extLst>
                    <a:ext uri="{FF2B5EF4-FFF2-40B4-BE49-F238E27FC236}">
                      <a16:creationId xmlns:a16="http://schemas.microsoft.com/office/drawing/2014/main" id="{F0C3221E-3070-9D27-D2FD-469214D8E215}"/>
                    </a:ext>
                  </a:extLst>
                </p:cNvPr>
                <p:cNvSpPr/>
                <p:nvPr/>
              </p:nvSpPr>
              <p:spPr>
                <a:xfrm>
                  <a:off x="7919832" y="4383419"/>
                  <a:ext cx="143400" cy="136200"/>
                </a:xfrm>
                <a:prstGeom prst="ellipse">
                  <a:avLst/>
                </a:prstGeom>
                <a:solidFill>
                  <a:srgbClr val="5D868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188;g103e0c17ec7_0_78">
                  <a:extLst>
                    <a:ext uri="{FF2B5EF4-FFF2-40B4-BE49-F238E27FC236}">
                      <a16:creationId xmlns:a16="http://schemas.microsoft.com/office/drawing/2014/main" id="{AC5188B6-AA22-7F89-8163-2107BCF7120C}"/>
                    </a:ext>
                  </a:extLst>
                </p:cNvPr>
                <p:cNvSpPr/>
                <p:nvPr/>
              </p:nvSpPr>
              <p:spPr>
                <a:xfrm>
                  <a:off x="2468886" y="371806"/>
                  <a:ext cx="1869300" cy="1869300"/>
                </a:xfrm>
                <a:prstGeom prst="ellipse">
                  <a:avLst/>
                </a:prstGeom>
                <a:solidFill>
                  <a:srgbClr val="83BDC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3" name="Google Shape;189;g103e0c17ec7_0_78">
                  <a:extLst>
                    <a:ext uri="{FF2B5EF4-FFF2-40B4-BE49-F238E27FC236}">
                      <a16:creationId xmlns:a16="http://schemas.microsoft.com/office/drawing/2014/main" id="{2148AF33-8526-CE40-54C5-606C3DE58383}"/>
                    </a:ext>
                  </a:extLst>
                </p:cNvPr>
                <p:cNvSpPr/>
                <p:nvPr/>
              </p:nvSpPr>
              <p:spPr>
                <a:xfrm>
                  <a:off x="8119592" y="371806"/>
                  <a:ext cx="1869300" cy="1869300"/>
                </a:xfrm>
                <a:prstGeom prst="ellipse">
                  <a:avLst/>
                </a:prstGeom>
                <a:solidFill>
                  <a:srgbClr val="83BDC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4" name="Google Shape;190;g103e0c17ec7_0_78">
                  <a:extLst>
                    <a:ext uri="{FF2B5EF4-FFF2-40B4-BE49-F238E27FC236}">
                      <a16:creationId xmlns:a16="http://schemas.microsoft.com/office/drawing/2014/main" id="{F9847526-9B3F-F239-974D-B2406E1CE371}"/>
                    </a:ext>
                  </a:extLst>
                </p:cNvPr>
                <p:cNvSpPr/>
                <p:nvPr/>
              </p:nvSpPr>
              <p:spPr>
                <a:xfrm>
                  <a:off x="8953806" y="3507543"/>
                  <a:ext cx="1869300" cy="1869300"/>
                </a:xfrm>
                <a:prstGeom prst="ellipse">
                  <a:avLst/>
                </a:prstGeom>
                <a:solidFill>
                  <a:srgbClr val="83BDC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15" name="Google Shape;191;g103e0c17ec7_0_78">
                  <a:extLst>
                    <a:ext uri="{FF2B5EF4-FFF2-40B4-BE49-F238E27FC236}">
                      <a16:creationId xmlns:a16="http://schemas.microsoft.com/office/drawing/2014/main" id="{8B7756A3-8EA8-C7E2-4A20-D6E6F5395D05}"/>
                    </a:ext>
                  </a:extLst>
                </p:cNvPr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4827306" y="2539975"/>
                  <a:ext cx="2711487" cy="249015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BA9166C3-62BD-543C-6751-218F39AACC0C}"/>
                  </a:ext>
                </a:extLst>
              </p:cNvPr>
              <p:cNvSpPr txBox="1"/>
              <p:nvPr/>
            </p:nvSpPr>
            <p:spPr>
              <a:xfrm>
                <a:off x="7179448" y="2705340"/>
                <a:ext cx="30376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2400" b="1" dirty="0">
                    <a:solidFill>
                      <a:srgbClr val="74A7B2"/>
                    </a:solidFill>
                  </a:rPr>
                  <a:t>Teaching and Learning</a:t>
                </a:r>
                <a:endParaRPr lang="en-CA" sz="2400" dirty="0"/>
              </a:p>
            </p:txBody>
          </p:sp>
        </p:grpSp>
        <p:sp>
          <p:nvSpPr>
            <p:cNvPr id="132" name="Google Shape;188;g103e0c17ec7_0_78">
              <a:extLst>
                <a:ext uri="{FF2B5EF4-FFF2-40B4-BE49-F238E27FC236}">
                  <a16:creationId xmlns:a16="http://schemas.microsoft.com/office/drawing/2014/main" id="{07B8423A-C804-B2DC-3866-7260F226F487}"/>
                </a:ext>
              </a:extLst>
            </p:cNvPr>
            <p:cNvSpPr/>
            <p:nvPr/>
          </p:nvSpPr>
          <p:spPr>
            <a:xfrm>
              <a:off x="2337625" y="2497817"/>
              <a:ext cx="609424" cy="609424"/>
            </a:xfrm>
            <a:prstGeom prst="ellipse">
              <a:avLst/>
            </a:prstGeom>
            <a:solidFill>
              <a:srgbClr val="83BD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7593E1FB-43CE-580B-A5E6-E77A491B32C4}"/>
              </a:ext>
            </a:extLst>
          </p:cNvPr>
          <p:cNvSpPr txBox="1"/>
          <p:nvPr/>
        </p:nvSpPr>
        <p:spPr>
          <a:xfrm>
            <a:off x="0" y="-2654"/>
            <a:ext cx="2976777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 Infusing sustainability in HE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92" name="Google Shape;253;g103e0c17ec7_0_51" descr="UTCrst_Stacked_655">
            <a:extLst>
              <a:ext uri="{FF2B5EF4-FFF2-40B4-BE49-F238E27FC236}">
                <a16:creationId xmlns:a16="http://schemas.microsoft.com/office/drawing/2014/main" id="{DEAB09DC-1A6D-9BDA-B0B9-4FAA7F89493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AFEC99-7575-2F85-AE98-5F993CC880F6}"/>
              </a:ext>
            </a:extLst>
          </p:cNvPr>
          <p:cNvSpPr txBox="1"/>
          <p:nvPr/>
        </p:nvSpPr>
        <p:spPr>
          <a:xfrm>
            <a:off x="825725" y="1981368"/>
            <a:ext cx="1473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Sustainability Pathways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D75D7AF-E42F-0A41-DB42-9E7A2B349DAB}"/>
              </a:ext>
            </a:extLst>
          </p:cNvPr>
          <p:cNvSpPr txBox="1"/>
          <p:nvPr/>
        </p:nvSpPr>
        <p:spPr>
          <a:xfrm>
            <a:off x="825725" y="4669348"/>
            <a:ext cx="130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Climate Positive Campus</a:t>
            </a:r>
          </a:p>
        </p:txBody>
      </p:sp>
    </p:spTree>
    <p:extLst>
      <p:ext uri="{BB962C8B-B14F-4D97-AF65-F5344CB8AC3E}">
        <p14:creationId xmlns:p14="http://schemas.microsoft.com/office/powerpoint/2010/main" val="239928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9D0E-5601-430E-A7A3-4B7EF566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1125"/>
            <a:ext cx="10515600" cy="1325563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chemeClr val="accent1">
                    <a:lumMod val="50000"/>
                  </a:schemeClr>
                </a:solidFill>
              </a:rPr>
              <a:t>Sustainability Pathways Framework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FEFA7-FF06-4057-81EE-53330FBAA593}"/>
              </a:ext>
            </a:extLst>
          </p:cNvPr>
          <p:cNvSpPr/>
          <p:nvPr/>
        </p:nvSpPr>
        <p:spPr>
          <a:xfrm>
            <a:off x="3041885" y="2301748"/>
            <a:ext cx="765002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</a:rPr>
              <a:t>Sustainability Citizen </a:t>
            </a:r>
            <a:r>
              <a:rPr lang="en-CA" sz="2400" dirty="0">
                <a:solidFill>
                  <a:schemeClr val="accent1">
                    <a:lumMod val="50000"/>
                  </a:schemeClr>
                </a:solidFill>
              </a:rPr>
              <a:t>(acknowledgement of sustainability-related co-curricular activities, recorded on Student Co-Curricular Record (CCR)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</a:rPr>
              <a:t>Sustainability Scholar </a:t>
            </a:r>
            <a:r>
              <a:rPr lang="en-CA" sz="2400" dirty="0">
                <a:solidFill>
                  <a:schemeClr val="accent1">
                    <a:lumMod val="50000"/>
                  </a:schemeClr>
                </a:solidFill>
              </a:rPr>
              <a:t>(sustainability curricular pathways certificate or minor, recorded on transcript)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</a:rPr>
              <a:t>Sustainability Leader </a:t>
            </a:r>
            <a:r>
              <a:rPr lang="en-CA" sz="2400" dirty="0">
                <a:solidFill>
                  <a:schemeClr val="accent1">
                    <a:lumMod val="50000"/>
                  </a:schemeClr>
                </a:solidFill>
              </a:rPr>
              <a:t>(Citizen + Scholar + designated capstone or community-engaged learning course)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219F76-233C-49DF-A665-8CFDA00D4E3E}"/>
              </a:ext>
            </a:extLst>
          </p:cNvPr>
          <p:cNvSpPr txBox="1"/>
          <p:nvPr/>
        </p:nvSpPr>
        <p:spPr>
          <a:xfrm>
            <a:off x="934608" y="5909658"/>
            <a:ext cx="10029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400" dirty="0">
                <a:solidFill>
                  <a:schemeClr val="accent1">
                    <a:lumMod val="50000"/>
                  </a:schemeClr>
                </a:solidFill>
              </a:rPr>
              <a:t>Will be offered to all undergraduate students at the university (not mandatory)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8F45FC-EC52-4C71-972D-1E5E90582393}"/>
              </a:ext>
            </a:extLst>
          </p:cNvPr>
          <p:cNvSpPr txBox="1"/>
          <p:nvPr/>
        </p:nvSpPr>
        <p:spPr>
          <a:xfrm>
            <a:off x="0" y="-2654"/>
            <a:ext cx="357770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 Infusion of Climate Action into HE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A3327-A48C-4D99-A46B-2C5A3F38F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85" y="2781389"/>
            <a:ext cx="1780868" cy="187816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E0D49C8-70C9-F2C3-F9AE-FED4B0937055}"/>
              </a:ext>
            </a:extLst>
          </p:cNvPr>
          <p:cNvGrpSpPr/>
          <p:nvPr/>
        </p:nvGrpSpPr>
        <p:grpSpPr>
          <a:xfrm>
            <a:off x="10027895" y="233508"/>
            <a:ext cx="1960834" cy="2015098"/>
            <a:chOff x="9291045" y="353357"/>
            <a:chExt cx="1960834" cy="2015098"/>
          </a:xfrm>
        </p:grpSpPr>
        <p:sp>
          <p:nvSpPr>
            <p:cNvPr id="8" name="Google Shape;173;g103e0c17ec7_0_78">
              <a:extLst>
                <a:ext uri="{FF2B5EF4-FFF2-40B4-BE49-F238E27FC236}">
                  <a16:creationId xmlns:a16="http://schemas.microsoft.com/office/drawing/2014/main" id="{369F99A9-14EF-C4A3-A613-A11E77E338B2}"/>
                </a:ext>
              </a:extLst>
            </p:cNvPr>
            <p:cNvSpPr/>
            <p:nvPr/>
          </p:nvSpPr>
          <p:spPr>
            <a:xfrm>
              <a:off x="9687761" y="353357"/>
              <a:ext cx="1167402" cy="1167402"/>
            </a:xfrm>
            <a:prstGeom prst="ellipse">
              <a:avLst/>
            </a:prstGeom>
            <a:noFill/>
            <a:ln w="76200" cap="flat" cmpd="sng">
              <a:solidFill>
                <a:srgbClr val="5D86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" name="Google Shape;191;g103e0c17ec7_0_78">
              <a:extLst>
                <a:ext uri="{FF2B5EF4-FFF2-40B4-BE49-F238E27FC236}">
                  <a16:creationId xmlns:a16="http://schemas.microsoft.com/office/drawing/2014/main" id="{CC40442E-D22F-A9C8-B600-4940CFBB8A97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829467" y="531140"/>
              <a:ext cx="883991" cy="811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AB005A-894D-3DF3-40A5-645011A28C92}"/>
                </a:ext>
              </a:extLst>
            </p:cNvPr>
            <p:cNvSpPr txBox="1"/>
            <p:nvPr/>
          </p:nvSpPr>
          <p:spPr>
            <a:xfrm>
              <a:off x="9291045" y="1537458"/>
              <a:ext cx="196083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sz="2400" b="1" dirty="0">
                  <a:solidFill>
                    <a:srgbClr val="74A7B2"/>
                  </a:solidFill>
                </a:rPr>
                <a:t>Teaching and Learning</a:t>
              </a:r>
              <a:endParaRPr lang="en-CA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307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BA5EF-5259-C641-B630-ED28CD683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/>
          </a:p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A8D843-27F9-AC4E-9978-5F8094782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 anchor="t"/>
          <a:lstStyle/>
          <a:p>
            <a:r>
              <a:rPr lang="en-US" sz="1400"/>
              <a:t>CLIMATE POSITIVE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17005417-32D9-4D94-A9DE-B29A3ED88B00}"/>
              </a:ext>
            </a:extLst>
          </p:cNvPr>
          <p:cNvSpPr txBox="1">
            <a:spLocks/>
          </p:cNvSpPr>
          <p:nvPr/>
        </p:nvSpPr>
        <p:spPr>
          <a:xfrm>
            <a:off x="334963" y="829409"/>
            <a:ext cx="9492618" cy="1017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fontAlgn="t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 cap="all" spc="-150" baseline="0">
                <a:solidFill>
                  <a:srgbClr val="00123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cap="none" spc="0" dirty="0">
                <a:solidFill>
                  <a:schemeClr val="accent1">
                    <a:lumMod val="50000"/>
                  </a:schemeClr>
                </a:solidFill>
              </a:rPr>
              <a:t>“The University of Toronto St. George Campus will become climate positive by 2050”</a:t>
            </a:r>
            <a:endParaRPr lang="en-US" sz="3200" cap="none" spc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1" descr="A picture containing timeline&#10;&#10;Description automatically generated">
            <a:extLst>
              <a:ext uri="{FF2B5EF4-FFF2-40B4-BE49-F238E27FC236}">
                <a16:creationId xmlns:a16="http://schemas.microsoft.com/office/drawing/2014/main" id="{554DBFDA-6C0C-4F98-9640-7B61C353A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88" y="2234529"/>
            <a:ext cx="11677637" cy="40245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6B6552-1E86-47F5-87A7-52D87CF3133D}"/>
              </a:ext>
            </a:extLst>
          </p:cNvPr>
          <p:cNvSpPr/>
          <p:nvPr/>
        </p:nvSpPr>
        <p:spPr>
          <a:xfrm>
            <a:off x="9827581" y="5814874"/>
            <a:ext cx="2185018" cy="81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1233D0-25A0-623C-1080-BC9E9D17DAD7}"/>
              </a:ext>
            </a:extLst>
          </p:cNvPr>
          <p:cNvGrpSpPr/>
          <p:nvPr/>
        </p:nvGrpSpPr>
        <p:grpSpPr>
          <a:xfrm>
            <a:off x="10311405" y="228323"/>
            <a:ext cx="1810064" cy="1768222"/>
            <a:chOff x="2936941" y="5044625"/>
            <a:chExt cx="1810064" cy="1768222"/>
          </a:xfrm>
        </p:grpSpPr>
        <p:sp>
          <p:nvSpPr>
            <p:cNvPr id="8" name="Google Shape;200;g103e0c17ec7_0_24">
              <a:extLst>
                <a:ext uri="{FF2B5EF4-FFF2-40B4-BE49-F238E27FC236}">
                  <a16:creationId xmlns:a16="http://schemas.microsoft.com/office/drawing/2014/main" id="{7BC2CA97-DC0D-A53D-FAFA-871DE0D78F17}"/>
                </a:ext>
              </a:extLst>
            </p:cNvPr>
            <p:cNvSpPr/>
            <p:nvPr/>
          </p:nvSpPr>
          <p:spPr>
            <a:xfrm>
              <a:off x="3256032" y="5044625"/>
              <a:ext cx="1171971" cy="1171971"/>
            </a:xfrm>
            <a:prstGeom prst="ellipse">
              <a:avLst/>
            </a:prstGeom>
            <a:noFill/>
            <a:ln w="762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highlight>
                  <a:srgbClr val="89223B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" name="Google Shape;221;g103e0c17ec7_0_24">
              <a:extLst>
                <a:ext uri="{FF2B5EF4-FFF2-40B4-BE49-F238E27FC236}">
                  <a16:creationId xmlns:a16="http://schemas.microsoft.com/office/drawing/2014/main" id="{8066E8EB-5DC5-0F69-9305-D4C415C75120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31505" y="5271776"/>
              <a:ext cx="820937" cy="689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D05B04-D967-CAA5-454A-661803270246}"/>
                </a:ext>
              </a:extLst>
            </p:cNvPr>
            <p:cNvSpPr txBox="1"/>
            <p:nvPr/>
          </p:nvSpPr>
          <p:spPr>
            <a:xfrm>
              <a:off x="2936941" y="6351182"/>
              <a:ext cx="18100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E39408"/>
                </a:buClr>
              </a:pPr>
              <a:r>
                <a:rPr lang="en-CA" sz="2400" dirty="0">
                  <a:solidFill>
                    <a:srgbClr val="E39408"/>
                  </a:solidFill>
                </a:rPr>
                <a:t>Operations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4AF67C2-BC5D-0770-0A61-F2EF626214EF}"/>
              </a:ext>
            </a:extLst>
          </p:cNvPr>
          <p:cNvSpPr txBox="1"/>
          <p:nvPr/>
        </p:nvSpPr>
        <p:spPr>
          <a:xfrm>
            <a:off x="0" y="-2654"/>
            <a:ext cx="2976777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 Infusing sustainability in HE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13" name="Google Shape;253;g103e0c17ec7_0_51" descr="UTCrst_Stacked_655">
            <a:extLst>
              <a:ext uri="{FF2B5EF4-FFF2-40B4-BE49-F238E27FC236}">
                <a16:creationId xmlns:a16="http://schemas.microsoft.com/office/drawing/2014/main" id="{CA78AB64-B702-C6AA-BF23-624164ED1FA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067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3"/>
          <p:cNvPicPr preferRelativeResize="0"/>
          <p:nvPr/>
        </p:nvPicPr>
        <p:blipFill rotWithShape="1">
          <a:blip r:embed="rId3">
            <a:alphaModFix/>
          </a:blip>
          <a:srcRect l="850" t="783" r="9664" b="1244"/>
          <a:stretch/>
        </p:blipFill>
        <p:spPr>
          <a:xfrm>
            <a:off x="2699900" y="287828"/>
            <a:ext cx="9425524" cy="608957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3"/>
          <p:cNvSpPr txBox="1">
            <a:spLocks noGrp="1"/>
          </p:cNvSpPr>
          <p:nvPr>
            <p:ph type="body" idx="1"/>
          </p:nvPr>
        </p:nvSpPr>
        <p:spPr>
          <a:xfrm>
            <a:off x="9000" y="2257525"/>
            <a:ext cx="2611652" cy="4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CA" sz="2200" dirty="0"/>
              <a:t>CECCS has engaged all 9 Vice-Presidential offices and 9 of 18 divisions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CA" sz="2200" dirty="0"/>
              <a:t>CECCS takes an enabling role: celebrating, initiating, piloting, embedding</a:t>
            </a:r>
            <a:endParaRPr dirty="0"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/>
          </p:nvPr>
        </p:nvSpPr>
        <p:spPr>
          <a:xfrm>
            <a:off x="204300" y="441025"/>
            <a:ext cx="2305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Calibri"/>
              <a:buNone/>
            </a:pPr>
            <a:r>
              <a:rPr lang="en-CA" sz="2900" b="1" dirty="0"/>
              <a:t>Embedding Sustainability at U of T</a:t>
            </a:r>
            <a:endParaRPr sz="2900" b="1" dirty="0"/>
          </a:p>
        </p:txBody>
      </p:sp>
      <p:pic>
        <p:nvPicPr>
          <p:cNvPr id="296" name="Google Shape;29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48950" y="282475"/>
            <a:ext cx="1016600" cy="10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3"/>
          <p:cNvSpPr txBox="1">
            <a:spLocks noGrp="1"/>
          </p:cNvSpPr>
          <p:nvPr>
            <p:ph type="body" idx="1"/>
          </p:nvPr>
        </p:nvSpPr>
        <p:spPr>
          <a:xfrm>
            <a:off x="85200" y="1766725"/>
            <a:ext cx="24006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 dirty="0"/>
              <a:t>As of Nov 2021:</a:t>
            </a:r>
            <a:endParaRPr dirty="0"/>
          </a:p>
        </p:txBody>
      </p:sp>
      <p:pic>
        <p:nvPicPr>
          <p:cNvPr id="8" name="Google Shape;253;g103e0c17ec7_0_51" descr="UTCrst_Stacked_655">
            <a:extLst>
              <a:ext uri="{FF2B5EF4-FFF2-40B4-BE49-F238E27FC236}">
                <a16:creationId xmlns:a16="http://schemas.microsoft.com/office/drawing/2014/main" id="{807BFCB5-1755-491C-B753-FDB806A74A3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74F902-65AE-6352-5F6C-2FD5794F2584}"/>
              </a:ext>
            </a:extLst>
          </p:cNvPr>
          <p:cNvSpPr txBox="1"/>
          <p:nvPr/>
        </p:nvSpPr>
        <p:spPr>
          <a:xfrm>
            <a:off x="0" y="-2654"/>
            <a:ext cx="2976777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 Infusing sustainability in HE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89043-192E-4F63-BBC2-EFC9B558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733"/>
            <a:ext cx="6510867" cy="85733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Urban Climate Action Project (UCAP)</a:t>
            </a:r>
            <a:endParaRPr lang="en-C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5AC58-E39A-4B92-A106-3E6C0027B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612"/>
            <a:ext cx="6775280" cy="465024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Many cities have adopted climate targets that will require “transformational changes in how we live, work, commute and build” (City of Toronto, 2020)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Create a city-university collaborative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Focus on contributing actionable knowledge to help the City of Toronto achieve it TransformTO climate action goals and targets</a:t>
            </a:r>
          </a:p>
          <a:p>
            <a:pPr marL="0" indent="0"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Toronto node of UCAN network:</a:t>
            </a:r>
          </a:p>
          <a:p>
            <a:pPr marL="0" indent="0">
              <a:buNone/>
            </a:pPr>
            <a:endParaRPr lang="en-C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25DD6-8122-4D5F-907A-197F77E1409B}"/>
              </a:ext>
            </a:extLst>
          </p:cNvPr>
          <p:cNvSpPr txBox="1"/>
          <p:nvPr/>
        </p:nvSpPr>
        <p:spPr>
          <a:xfrm>
            <a:off x="7691718" y="942131"/>
            <a:ext cx="4224823" cy="4093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Actionable Knowledge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57188" indent="-357188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Campus as a living lab</a:t>
            </a:r>
          </a:p>
          <a:p>
            <a:pPr marL="357188" indent="-357188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Urban transition labs</a:t>
            </a:r>
          </a:p>
          <a:p>
            <a:pPr marL="357188" indent="-357188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Evaluations of programs and processes</a:t>
            </a:r>
          </a:p>
          <a:p>
            <a:pPr marL="357188" indent="-357188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Databases and models</a:t>
            </a:r>
          </a:p>
          <a:p>
            <a:pPr marL="357188" indent="-357188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Analysis of transition processes</a:t>
            </a:r>
          </a:p>
          <a:p>
            <a:pPr marL="357188" indent="-357188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Student internships with city</a:t>
            </a:r>
          </a:p>
          <a:p>
            <a:pPr marL="357188" indent="-357188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Community engagement research</a:t>
            </a:r>
          </a:p>
          <a:p>
            <a:pPr marL="357188" indent="-357188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Convening function (events, activities, meetings, etc.)</a:t>
            </a:r>
          </a:p>
          <a:p>
            <a:pPr marL="357188" indent="-357188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Network learnings and jurisdictional scans</a:t>
            </a:r>
            <a:endParaRPr lang="en-C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age1.png">
            <a:extLst>
              <a:ext uri="{FF2B5EF4-FFF2-40B4-BE49-F238E27FC236}">
                <a16:creationId xmlns:a16="http://schemas.microsoft.com/office/drawing/2014/main" id="{5919EACF-023E-E2A8-0295-DF51ECB0DE85}"/>
              </a:ext>
            </a:extLst>
          </p:cNvPr>
          <p:cNvPicPr/>
          <p:nvPr/>
        </p:nvPicPr>
        <p:blipFill rotWithShape="1">
          <a:blip r:embed="rId2"/>
          <a:srcRect r="46264"/>
          <a:stretch/>
        </p:blipFill>
        <p:spPr>
          <a:xfrm>
            <a:off x="2046890" y="5577580"/>
            <a:ext cx="1474076" cy="772160"/>
          </a:xfrm>
          <a:prstGeom prst="rect">
            <a:avLst/>
          </a:prstGeom>
          <a:ln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B99A18-6360-0429-0EEF-8292FF677E67}"/>
              </a:ext>
            </a:extLst>
          </p:cNvPr>
          <p:cNvSpPr txBox="1"/>
          <p:nvPr/>
        </p:nvSpPr>
        <p:spPr>
          <a:xfrm>
            <a:off x="3520966" y="5579619"/>
            <a:ext cx="6394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62000"/>
            <a:r>
              <a:rPr lang="en-US" sz="1800" cap="small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PROJECT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	UC3 Cities Climate Action Network (UCAN)</a:t>
            </a:r>
            <a:endParaRPr lang="en-CA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2413" indent="-1522413"/>
            <a:r>
              <a:rPr lang="en-US" sz="1800" cap="small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CHAMPIONS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University of Arizona, University of British Columbia, Drexel U, University of Toronto</a:t>
            </a:r>
            <a:endParaRPr lang="en-CA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6923C2-AADB-6368-27F7-DB3AD551CC4A}"/>
              </a:ext>
            </a:extLst>
          </p:cNvPr>
          <p:cNvSpPr txBox="1"/>
          <p:nvPr/>
        </p:nvSpPr>
        <p:spPr>
          <a:xfrm>
            <a:off x="0" y="-2654"/>
            <a:ext cx="138339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3. Scaling Up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8" name="Google Shape;253;g103e0c17ec7_0_51" descr="UTCrst_Stacked_655">
            <a:extLst>
              <a:ext uri="{FF2B5EF4-FFF2-40B4-BE49-F238E27FC236}">
                <a16:creationId xmlns:a16="http://schemas.microsoft.com/office/drawing/2014/main" id="{0D4E0C05-7828-CCDB-4686-8E03AD017A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897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9"/>
          <p:cNvSpPr txBox="1"/>
          <p:nvPr/>
        </p:nvSpPr>
        <p:spPr>
          <a:xfrm>
            <a:off x="611794" y="651033"/>
            <a:ext cx="957751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 dirty="0">
                <a:solidFill>
                  <a:schemeClr val="accent1">
                    <a:lumMod val="50000"/>
                  </a:schemeClr>
                </a:solidFill>
                <a:latin typeface="+mj-lt"/>
                <a:ea typeface="Ubuntu Medium"/>
                <a:cs typeface="Ubuntu Medium"/>
                <a:sym typeface="Ubuntu Medium"/>
              </a:rPr>
              <a:t>The Role of the University in contributing to scaling up 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43A75E-BC23-0E4F-3BE0-715B97A916A5}"/>
              </a:ext>
            </a:extLst>
          </p:cNvPr>
          <p:cNvSpPr txBox="1"/>
          <p:nvPr/>
        </p:nvSpPr>
        <p:spPr>
          <a:xfrm>
            <a:off x="0" y="-2654"/>
            <a:ext cx="138339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3. Scaling Up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" name="Google Shape;253;g103e0c17ec7_0_51" descr="UTCrst_Stacked_655">
            <a:extLst>
              <a:ext uri="{FF2B5EF4-FFF2-40B4-BE49-F238E27FC236}">
                <a16:creationId xmlns:a16="http://schemas.microsoft.com/office/drawing/2014/main" id="{9D1A1C99-C76B-1E4B-6E9F-17594970EA7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4" name="Google Shape;414;p49"/>
          <p:cNvGraphicFramePr/>
          <p:nvPr>
            <p:extLst>
              <p:ext uri="{D42A27DB-BD31-4B8C-83A1-F6EECF244321}">
                <p14:modId xmlns:p14="http://schemas.microsoft.com/office/powerpoint/2010/main" val="1589477474"/>
              </p:ext>
            </p:extLst>
          </p:nvPr>
        </p:nvGraphicFramePr>
        <p:xfrm>
          <a:off x="691696" y="1376039"/>
          <a:ext cx="10831732" cy="459669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11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7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8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6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7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42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RESEARCH</a:t>
                      </a:r>
                      <a:endParaRPr sz="180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9552" marR="69552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411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ENGAGE &amp; CONVENE </a:t>
                      </a:r>
                      <a:endParaRPr sz="180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9552" marR="69552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INNOVATE &amp; EXPERIMENT </a:t>
                      </a:r>
                      <a:endParaRPr sz="180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9552" marR="69552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EVALUATE</a:t>
                      </a:r>
                      <a:endParaRPr sz="180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9552" marR="69552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416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800" b="1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BUILD CAPACITY</a:t>
                      </a:r>
                      <a:endParaRPr sz="2700" b="1" dirty="0">
                        <a:solidFill>
                          <a:schemeClr val="bg1"/>
                        </a:solidFill>
                      </a:endParaRPr>
                    </a:p>
                  </a:txBody>
                  <a:tcPr marL="69552" marR="69552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0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241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R1: develop </a:t>
                      </a:r>
                      <a:r>
                        <a:rPr lang="en-CA" sz="16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collaborative interdisciplinary research</a:t>
                      </a:r>
                      <a:endParaRPr sz="16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R2: identify </a:t>
                      </a:r>
                      <a:r>
                        <a:rPr lang="en-CA" sz="16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best practices around the world</a:t>
                      </a:r>
                      <a:endParaRPr sz="16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R3: </a:t>
                      </a:r>
                      <a:r>
                        <a:rPr lang="en-CA" sz="16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scan of relevant local and global trend</a:t>
                      </a:r>
                      <a:r>
                        <a:rPr lang="en-CA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R4: scan </a:t>
                      </a:r>
                      <a:r>
                        <a:rPr lang="en-CA" sz="16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funding mechanisms</a:t>
                      </a:r>
                      <a:endParaRPr sz="1600" dirty="0"/>
                    </a:p>
                  </a:txBody>
                  <a:tcPr marL="92755" marR="92755" marT="46376" marB="4637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41100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EC1: Convene </a:t>
                      </a:r>
                      <a:r>
                        <a:rPr lang="en-CA" sz="16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partner events </a:t>
                      </a:r>
                      <a:r>
                        <a:rPr lang="en-CA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activities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EC2: </a:t>
                      </a:r>
                      <a:r>
                        <a:rPr lang="en-CA" sz="16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Share operational practices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Open Sans"/>
                        <a:buNone/>
                      </a:pPr>
                      <a:r>
                        <a:rPr lang="en-CA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EC3: Jointly develop </a:t>
                      </a:r>
                      <a:r>
                        <a:rPr lang="en-CA" sz="16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community engagement programs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Open Sans"/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Open Sans"/>
                        <a:buNone/>
                      </a:pPr>
                      <a:r>
                        <a:rPr lang="en-CA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EC4: Grow and strengthen </a:t>
                      </a:r>
                      <a:r>
                        <a:rPr lang="en-CA" sz="16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strategic partnerships</a:t>
                      </a:r>
                      <a:endParaRPr sz="3700" b="1" dirty="0"/>
                    </a:p>
                  </a:txBody>
                  <a:tcPr marL="92755" marR="92755" marT="46376" marB="4637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IET1: Turn campuses into </a:t>
                      </a:r>
                      <a:r>
                        <a:rPr lang="en-CA" sz="16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living labs and testbed</a:t>
                      </a:r>
                      <a:r>
                        <a:rPr lang="en-CA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37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IET2: Set up </a:t>
                      </a:r>
                      <a:r>
                        <a:rPr lang="en-CA" sz="16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urban transitions labs </a:t>
                      </a:r>
                      <a:r>
                        <a:rPr lang="en-CA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city neighbourhoods,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IE3: Jointly develop </a:t>
                      </a:r>
                      <a:r>
                        <a:rPr lang="en-CA" sz="16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databases &amp; models</a:t>
                      </a:r>
                      <a:endParaRPr sz="37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IE4: Share </a:t>
                      </a:r>
                      <a:r>
                        <a:rPr lang="en-CA" sz="16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new approaches for problem solving </a:t>
                      </a:r>
                      <a:r>
                        <a:rPr lang="en-CA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(e.g., multi-solving)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2755" marR="92755" marT="46376" marB="4637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493">
                        <a:alpha val="4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Open Sans"/>
                        <a:buNone/>
                      </a:pPr>
                      <a:r>
                        <a:rPr lang="en-CA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E1: </a:t>
                      </a:r>
                      <a:r>
                        <a:rPr lang="en-CA" sz="16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Evaluate</a:t>
                      </a:r>
                      <a:r>
                        <a:rPr lang="en-CA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city programs and processes. </a:t>
                      </a:r>
                      <a:endParaRPr sz="37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Open Sans"/>
                        <a:buNone/>
                      </a:pPr>
                      <a:r>
                        <a:rPr lang="en-CA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E2: </a:t>
                      </a:r>
                      <a:r>
                        <a:rPr lang="en-CA" sz="1600" b="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Embody and enhance </a:t>
                      </a:r>
                      <a:r>
                        <a:rPr lang="en-CA" sz="16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reflexive practice </a:t>
                      </a:r>
                      <a:r>
                        <a:rPr lang="en-CA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create new knowledge and mindsets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2755" marR="92755" marT="46376" marB="4637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41651">
                        <a:alpha val="4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Open Sans"/>
                        <a:buNone/>
                      </a:pPr>
                      <a:r>
                        <a:rPr lang="en-CA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BC1: Engage graduate and undergraduate students </a:t>
                      </a:r>
                      <a:r>
                        <a:rPr lang="en-CA" sz="16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internships and RAs</a:t>
                      </a:r>
                      <a:r>
                        <a:rPr lang="en-CA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Open Sans"/>
                        <a:buNone/>
                      </a:pPr>
                      <a:endParaRPr sz="16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Open Sans"/>
                        <a:buNone/>
                      </a:pPr>
                      <a:r>
                        <a:rPr lang="en-CA" sz="1600" b="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BC2: Help to </a:t>
                      </a:r>
                      <a:r>
                        <a:rPr lang="en-CA" sz="16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grow the UCAN network.</a:t>
                      </a:r>
                      <a:endParaRPr sz="3700" b="1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2755" marR="92755" marT="46376" marB="4637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051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825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6FB343-3D56-F954-551A-33183A5490E3}"/>
              </a:ext>
            </a:extLst>
          </p:cNvPr>
          <p:cNvSpPr txBox="1"/>
          <p:nvPr/>
        </p:nvSpPr>
        <p:spPr>
          <a:xfrm>
            <a:off x="1202149" y="1065320"/>
            <a:ext cx="6871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accent1">
                    <a:lumMod val="50000"/>
                  </a:schemeClr>
                </a:solidFill>
              </a:rPr>
              <a:t>In conclusion . . 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5F323-F53C-0385-5103-56B1402B640C}"/>
              </a:ext>
            </a:extLst>
          </p:cNvPr>
          <p:cNvSpPr txBox="1"/>
          <p:nvPr/>
        </p:nvSpPr>
        <p:spPr>
          <a:xfrm>
            <a:off x="1202149" y="2105487"/>
            <a:ext cx="973514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accent1">
                    <a:lumMod val="50000"/>
                  </a:schemeClr>
                </a:solidFill>
              </a:rPr>
              <a:t>Institutional culture change at universities is needed to effectively address issues like sustainability and climate change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accent1">
                    <a:lumMod val="50000"/>
                  </a:schemeClr>
                </a:solidFill>
              </a:rPr>
              <a:t>Ultimate goal is normalization of sustainability through academic/operational partnerships and institutional embedding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accent1">
                    <a:lumMod val="50000"/>
                  </a:schemeClr>
                </a:solidFill>
              </a:rPr>
              <a:t>There is also a major opportunity to strengthen and deepen relationships with non-academic partners</a:t>
            </a:r>
          </a:p>
          <a:p>
            <a:r>
              <a:rPr lang="en-CA" sz="2400" dirty="0">
                <a:solidFill>
                  <a:schemeClr val="accent1">
                    <a:lumMod val="50000"/>
                  </a:schemeClr>
                </a:solidFill>
              </a:rPr>
              <a:t>Such projects offer a way for the university to contribute to scaling sustainability in the community</a:t>
            </a:r>
          </a:p>
        </p:txBody>
      </p:sp>
    </p:spTree>
    <p:extLst>
      <p:ext uri="{BB962C8B-B14F-4D97-AF65-F5344CB8AC3E}">
        <p14:creationId xmlns:p14="http://schemas.microsoft.com/office/powerpoint/2010/main" val="327144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222" y="1287931"/>
            <a:ext cx="3530162" cy="4640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91200" y="1833484"/>
            <a:ext cx="5161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“It is time to construct a new social contract between research universities and tier public and private partners; one that both promotes the pursuit of basic research and encourages solution–driven work.”</a:t>
            </a:r>
          </a:p>
          <a:p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CA" dirty="0" err="1">
                <a:solidFill>
                  <a:schemeClr val="accent1">
                    <a:lumMod val="50000"/>
                  </a:schemeClr>
                </a:solidFill>
              </a:rPr>
              <a:t>Samarasekara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, 2009 in </a:t>
            </a:r>
            <a:r>
              <a:rPr lang="en-CA" i="1" dirty="0">
                <a:solidFill>
                  <a:schemeClr val="accent1">
                    <a:lumMod val="50000"/>
                  </a:schemeClr>
                </a:solidFill>
              </a:rPr>
              <a:t>Nature)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1222" y="419101"/>
            <a:ext cx="5849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 New Social Contract?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1200" y="4226462"/>
            <a:ext cx="510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This has also been called the “Third Mission” of universities. </a:t>
            </a:r>
          </a:p>
          <a:p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(e.g. </a:t>
            </a:r>
            <a:r>
              <a:rPr lang="en-CA" dirty="0" err="1">
                <a:solidFill>
                  <a:schemeClr val="accent1">
                    <a:lumMod val="50000"/>
                  </a:schemeClr>
                </a:solidFill>
              </a:rPr>
              <a:t>Pinheiro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 et al, 2015)</a:t>
            </a:r>
          </a:p>
        </p:txBody>
      </p:sp>
      <p:pic>
        <p:nvPicPr>
          <p:cNvPr id="10" name="Google Shape;253;g103e0c17ec7_0_51" descr="UTCrst_Stacked_655">
            <a:extLst>
              <a:ext uri="{FF2B5EF4-FFF2-40B4-BE49-F238E27FC236}">
                <a16:creationId xmlns:a16="http://schemas.microsoft.com/office/drawing/2014/main" id="{092AD864-8C65-0467-DDE4-C5459655D5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93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80"/>
    </mc:Choice>
    <mc:Fallback xmlns="">
      <p:transition spd="slow" advTm="2538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07829" y="857956"/>
            <a:ext cx="8776341" cy="926976"/>
          </a:xfrm>
        </p:spPr>
        <p:txBody>
          <a:bodyPr>
            <a:normAutofit/>
          </a:bodyPr>
          <a:lstStyle/>
          <a:p>
            <a:pPr algn="ctr"/>
            <a:r>
              <a:rPr lang="en-CA" sz="3200" dirty="0">
                <a:solidFill>
                  <a:schemeClr val="accent1">
                    <a:lumMod val="50000"/>
                  </a:schemeClr>
                </a:solidFill>
                <a:cs typeface="Whitney Bold"/>
              </a:rPr>
              <a:t>Let’s Make it Happen!</a:t>
            </a:r>
          </a:p>
        </p:txBody>
      </p:sp>
      <p:pic>
        <p:nvPicPr>
          <p:cNvPr id="9" name="Picture 8" descr="SamBradd_RegenSummit_acampbe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2513061"/>
            <a:ext cx="9144000" cy="2406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00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6465" y="4114800"/>
            <a:ext cx="483907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rgbClr val="002060"/>
                </a:solidFill>
              </a:rPr>
              <a:t>Simultaneously increase human</a:t>
            </a:r>
          </a:p>
          <a:p>
            <a:pPr algn="ctr"/>
            <a:r>
              <a:rPr lang="en-CA" sz="2800" dirty="0">
                <a:solidFill>
                  <a:srgbClr val="002060"/>
                </a:solidFill>
              </a:rPr>
              <a:t>and environmental wellbeing</a:t>
            </a:r>
          </a:p>
          <a:p>
            <a:pPr algn="ctr"/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57402" y="457200"/>
            <a:ext cx="8776341" cy="926976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rgbClr val="002060"/>
                </a:solidFill>
                <a:cs typeface="Whitney Bold"/>
              </a:rPr>
              <a:t>Regenerative Sustainability</a:t>
            </a:r>
          </a:p>
        </p:txBody>
      </p:sp>
      <p:pic>
        <p:nvPicPr>
          <p:cNvPr id="9" name="Picture 8" descr="SamBradd_RegenSummit_acampbe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1701345"/>
            <a:ext cx="9144000" cy="2406920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5053" y="12497"/>
            <a:ext cx="1122947" cy="1308947"/>
          </a:xfrm>
          <a:prstGeom prst="rect">
            <a:avLst/>
          </a:prstGeom>
        </p:spPr>
      </p:pic>
      <p:pic>
        <p:nvPicPr>
          <p:cNvPr id="1026" name="Picture 2" descr="Sustainable Development Goals | International Partnerships">
            <a:extLst>
              <a:ext uri="{FF2B5EF4-FFF2-40B4-BE49-F238E27FC236}">
                <a16:creationId xmlns:a16="http://schemas.microsoft.com/office/drawing/2014/main" id="{B5E56DF0-E5AA-A45F-D29B-2440822E2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6" t="14149" r="18122" b="15871"/>
          <a:stretch/>
        </p:blipFill>
        <p:spPr bwMode="auto">
          <a:xfrm>
            <a:off x="362764" y="4980372"/>
            <a:ext cx="1545936" cy="162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253;g103e0c17ec7_0_51" descr="UTCrst_Stacked_655">
            <a:extLst>
              <a:ext uri="{FF2B5EF4-FFF2-40B4-BE49-F238E27FC236}">
                <a16:creationId xmlns:a16="http://schemas.microsoft.com/office/drawing/2014/main" id="{AEABA702-5171-4B0C-3C26-E91C3E93153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58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ABEBF-44FD-E0D7-9209-992B9DDD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06663"/>
            <a:ext cx="7902606" cy="1325563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chemeClr val="accent1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F1B7B-7623-8EFA-301F-871C6D4E9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367163"/>
            <a:ext cx="7902606" cy="306597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Institutional culture change</a:t>
            </a:r>
          </a:p>
          <a:p>
            <a:pPr lvl="1"/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The pyramid and the plane; strategies for creating change</a:t>
            </a:r>
          </a:p>
          <a:p>
            <a:pPr marL="971550" lvl="1" indent="-514350">
              <a:buFont typeface="+mj-lt"/>
              <a:buAutoNum type="arabicPeriod"/>
            </a:pPr>
            <a:endParaRPr lang="en-CA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Infusion of sustainability action into higher education</a:t>
            </a:r>
          </a:p>
          <a:p>
            <a:pPr lvl="1"/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 enabling and institutional embedding</a:t>
            </a:r>
          </a:p>
          <a:p>
            <a:pPr marL="514350" indent="-514350">
              <a:buFont typeface="+mj-lt"/>
              <a:buAutoNum type="arabicPeriod"/>
            </a:pPr>
            <a:endParaRPr lang="en-CA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Scaling up</a:t>
            </a:r>
          </a:p>
          <a:p>
            <a:pPr lvl="1">
              <a:lnSpc>
                <a:spcPct val="120000"/>
              </a:lnSpc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scale-inflected theory of change, and role of university</a:t>
            </a:r>
          </a:p>
          <a:p>
            <a:pPr marL="0" indent="0">
              <a:buNone/>
            </a:pPr>
            <a:endParaRPr lang="en-C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Google Shape;253;g103e0c17ec7_0_51" descr="UTCrst_Stacked_655">
            <a:extLst>
              <a:ext uri="{FF2B5EF4-FFF2-40B4-BE49-F238E27FC236}">
                <a16:creationId xmlns:a16="http://schemas.microsoft.com/office/drawing/2014/main" id="{BF5337C1-D29F-69FD-3E53-FF9DFF6E583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85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62498" y="1511116"/>
            <a:ext cx="2481720" cy="5052975"/>
            <a:chOff x="990600" y="1249606"/>
            <a:chExt cx="2481720" cy="5052975"/>
          </a:xfrm>
          <a:solidFill>
            <a:srgbClr val="FFC000"/>
          </a:solidFill>
        </p:grpSpPr>
        <p:sp>
          <p:nvSpPr>
            <p:cNvPr id="33" name="Rounded Rectangle 32"/>
            <p:cNvSpPr/>
            <p:nvPr/>
          </p:nvSpPr>
          <p:spPr>
            <a:xfrm>
              <a:off x="990600" y="4951434"/>
              <a:ext cx="2481720" cy="135114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>
                  <a:solidFill>
                    <a:schemeClr val="tx1"/>
                  </a:solidFill>
                </a:rPr>
                <a:t>Operational</a:t>
              </a:r>
              <a:endParaRPr lang="en-CA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90600" y="1249606"/>
              <a:ext cx="2481720" cy="13511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>
                  <a:solidFill>
                    <a:schemeClr val="tx1"/>
                  </a:solidFill>
                </a:rPr>
                <a:t>Academic</a:t>
              </a:r>
              <a:endParaRPr lang="en-CA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843414" y="508294"/>
            <a:ext cx="8229600" cy="86330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Institutional Culture Change: 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the pyramid and the plane</a:t>
            </a:r>
          </a:p>
        </p:txBody>
      </p:sp>
      <p:cxnSp>
        <p:nvCxnSpPr>
          <p:cNvPr id="3" name="Straight Connector 2"/>
          <p:cNvCxnSpPr>
            <a:stCxn id="7" idx="5"/>
          </p:cNvCxnSpPr>
          <p:nvPr/>
        </p:nvCxnSpPr>
        <p:spPr>
          <a:xfrm flipH="1">
            <a:off x="9841636" y="3965029"/>
            <a:ext cx="3864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17CABC-2EE0-00CE-A39C-F6FFA214F1B1}"/>
              </a:ext>
            </a:extLst>
          </p:cNvPr>
          <p:cNvGrpSpPr/>
          <p:nvPr/>
        </p:nvGrpSpPr>
        <p:grpSpPr>
          <a:xfrm>
            <a:off x="6114167" y="1052277"/>
            <a:ext cx="4670049" cy="4917857"/>
            <a:chOff x="6114167" y="1052277"/>
            <a:chExt cx="4670049" cy="49178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9566" y="1052277"/>
              <a:ext cx="2914650" cy="170497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6114167" y="2007734"/>
              <a:ext cx="3766603" cy="3962400"/>
              <a:chOff x="4590166" y="1844444"/>
              <a:chExt cx="3766603" cy="39624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5837626" y="3839267"/>
                <a:ext cx="2519143" cy="0"/>
              </a:xfrm>
              <a:prstGeom prst="line">
                <a:avLst/>
              </a:prstGeom>
              <a:ln w="76200">
                <a:solidFill>
                  <a:srgbClr val="92D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>
              <a:xfrm>
                <a:off x="4590166" y="1844444"/>
                <a:ext cx="3766114" cy="3962400"/>
                <a:chOff x="4590166" y="1844444"/>
                <a:chExt cx="3766114" cy="3962400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5824294" y="2668691"/>
                  <a:ext cx="2531986" cy="2412488"/>
                  <a:chOff x="5366088" y="2729247"/>
                  <a:chExt cx="2531986" cy="2412488"/>
                </a:xfrm>
              </p:grpSpPr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5366088" y="2729247"/>
                    <a:ext cx="2531986" cy="2412488"/>
                    <a:chOff x="1007869" y="2631028"/>
                    <a:chExt cx="2531986" cy="2412488"/>
                  </a:xfrm>
                  <a:solidFill>
                    <a:srgbClr val="FFC000"/>
                  </a:solidFill>
                </p:grpSpPr>
                <p:sp>
                  <p:nvSpPr>
                    <p:cNvPr id="6" name="Freeform 5"/>
                    <p:cNvSpPr/>
                    <p:nvPr/>
                  </p:nvSpPr>
                  <p:spPr>
                    <a:xfrm rot="16200000">
                      <a:off x="1659234" y="3174518"/>
                      <a:ext cx="1217633" cy="2520363"/>
                    </a:xfrm>
                    <a:custGeom>
                      <a:avLst/>
                      <a:gdLst>
                        <a:gd name="connsiteX0" fmla="*/ 266164 w 2612745"/>
                        <a:gd name="connsiteY0" fmla="*/ 0 h 1596664"/>
                        <a:gd name="connsiteX1" fmla="*/ 2346581 w 2612745"/>
                        <a:gd name="connsiteY1" fmla="*/ 0 h 1596664"/>
                        <a:gd name="connsiteX2" fmla="*/ 2612745 w 2612745"/>
                        <a:gd name="connsiteY2" fmla="*/ 266164 h 1596664"/>
                        <a:gd name="connsiteX3" fmla="*/ 2612745 w 2612745"/>
                        <a:gd name="connsiteY3" fmla="*/ 1596664 h 1596664"/>
                        <a:gd name="connsiteX4" fmla="*/ 2612745 w 2612745"/>
                        <a:gd name="connsiteY4" fmla="*/ 1596664 h 1596664"/>
                        <a:gd name="connsiteX5" fmla="*/ 0 w 2612745"/>
                        <a:gd name="connsiteY5" fmla="*/ 1596664 h 1596664"/>
                        <a:gd name="connsiteX6" fmla="*/ 0 w 2612745"/>
                        <a:gd name="connsiteY6" fmla="*/ 1596664 h 1596664"/>
                        <a:gd name="connsiteX7" fmla="*/ 0 w 2612745"/>
                        <a:gd name="connsiteY7" fmla="*/ 266164 h 1596664"/>
                        <a:gd name="connsiteX8" fmla="*/ 266164 w 2612745"/>
                        <a:gd name="connsiteY8" fmla="*/ 0 h 15966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12745" h="1596664">
                          <a:moveTo>
                            <a:pt x="1" y="1434009"/>
                          </a:moveTo>
                          <a:lnTo>
                            <a:pt x="1" y="162655"/>
                          </a:lnTo>
                          <a:cubicBezTo>
                            <a:pt x="1" y="72823"/>
                            <a:pt x="195001" y="0"/>
                            <a:pt x="435545" y="0"/>
                          </a:cubicBezTo>
                          <a:lnTo>
                            <a:pt x="2612744" y="0"/>
                          </a:lnTo>
                          <a:lnTo>
                            <a:pt x="2612744" y="0"/>
                          </a:lnTo>
                          <a:lnTo>
                            <a:pt x="2612744" y="1596664"/>
                          </a:lnTo>
                          <a:lnTo>
                            <a:pt x="2612744" y="1596664"/>
                          </a:lnTo>
                          <a:lnTo>
                            <a:pt x="435545" y="1596664"/>
                          </a:lnTo>
                          <a:cubicBezTo>
                            <a:pt x="195001" y="1596664"/>
                            <a:pt x="1" y="1523841"/>
                            <a:pt x="1" y="1434009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spcFirstLastPara="0" vert="vert" wrap="square" lIns="196067" tIns="274807" rIns="177166" bIns="274807" numCol="1" spcCol="1270" anchor="ctr" anchorCtr="0">
                      <a:noAutofit/>
                    </a:bodyPr>
                    <a:lstStyle/>
                    <a:p>
                      <a:pPr algn="ctr" defTabSz="13779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Operational</a:t>
                      </a:r>
                    </a:p>
                  </p:txBody>
                </p:sp>
                <p:sp>
                  <p:nvSpPr>
                    <p:cNvPr id="7" name="Freeform 6"/>
                    <p:cNvSpPr/>
                    <p:nvPr/>
                  </p:nvSpPr>
                  <p:spPr>
                    <a:xfrm rot="16200000">
                      <a:off x="1713150" y="1937370"/>
                      <a:ext cx="1133047" cy="2520363"/>
                    </a:xfrm>
                    <a:custGeom>
                      <a:avLst/>
                      <a:gdLst>
                        <a:gd name="connsiteX0" fmla="*/ 266164 w 2612745"/>
                        <a:gd name="connsiteY0" fmla="*/ 0 h 1596664"/>
                        <a:gd name="connsiteX1" fmla="*/ 2346581 w 2612745"/>
                        <a:gd name="connsiteY1" fmla="*/ 0 h 1596664"/>
                        <a:gd name="connsiteX2" fmla="*/ 2612745 w 2612745"/>
                        <a:gd name="connsiteY2" fmla="*/ 266164 h 1596664"/>
                        <a:gd name="connsiteX3" fmla="*/ 2612745 w 2612745"/>
                        <a:gd name="connsiteY3" fmla="*/ 1596664 h 1596664"/>
                        <a:gd name="connsiteX4" fmla="*/ 2612745 w 2612745"/>
                        <a:gd name="connsiteY4" fmla="*/ 1596664 h 1596664"/>
                        <a:gd name="connsiteX5" fmla="*/ 0 w 2612745"/>
                        <a:gd name="connsiteY5" fmla="*/ 1596664 h 1596664"/>
                        <a:gd name="connsiteX6" fmla="*/ 0 w 2612745"/>
                        <a:gd name="connsiteY6" fmla="*/ 1596664 h 1596664"/>
                        <a:gd name="connsiteX7" fmla="*/ 0 w 2612745"/>
                        <a:gd name="connsiteY7" fmla="*/ 266164 h 1596664"/>
                        <a:gd name="connsiteX8" fmla="*/ 266164 w 2612745"/>
                        <a:gd name="connsiteY8" fmla="*/ 0 h 15966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12745" h="1596664">
                          <a:moveTo>
                            <a:pt x="2612744" y="162655"/>
                          </a:moveTo>
                          <a:lnTo>
                            <a:pt x="2612744" y="1434009"/>
                          </a:lnTo>
                          <a:cubicBezTo>
                            <a:pt x="2612744" y="1523841"/>
                            <a:pt x="2417744" y="1596664"/>
                            <a:pt x="2177200" y="1596664"/>
                          </a:cubicBezTo>
                          <a:lnTo>
                            <a:pt x="1" y="1596664"/>
                          </a:lnTo>
                          <a:lnTo>
                            <a:pt x="1" y="1596664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2177200" y="0"/>
                          </a:lnTo>
                          <a:cubicBezTo>
                            <a:pt x="2417744" y="0"/>
                            <a:pt x="2612744" y="72823"/>
                            <a:pt x="2612744" y="162655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spcFirstLastPara="0" vert="vert" wrap="square" lIns="177165" tIns="274808" rIns="196068" bIns="274807" numCol="1" spcCol="1270" anchor="ctr" anchorCtr="0">
                      <a:noAutofit/>
                    </a:bodyPr>
                    <a:lstStyle/>
                    <a:p>
                      <a:pPr algn="ctr" defTabSz="13779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Academic</a:t>
                      </a:r>
                    </a:p>
                  </p:txBody>
                </p:sp>
              </p:grpSp>
              <p:sp>
                <p:nvSpPr>
                  <p:cNvPr id="9" name="Up-Down Arrow 8"/>
                  <p:cNvSpPr/>
                  <p:nvPr/>
                </p:nvSpPr>
                <p:spPr>
                  <a:xfrm>
                    <a:off x="6402695" y="3582966"/>
                    <a:ext cx="406400" cy="609600"/>
                  </a:xfrm>
                  <a:prstGeom prst="upDownArrow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" name="Right Brace 3"/>
                <p:cNvSpPr/>
                <p:nvPr/>
              </p:nvSpPr>
              <p:spPr>
                <a:xfrm>
                  <a:off x="4590166" y="1844444"/>
                  <a:ext cx="914400" cy="3962400"/>
                </a:xfrm>
                <a:prstGeom prst="rightBrace">
                  <a:avLst>
                    <a:gd name="adj1" fmla="val 37602"/>
                    <a:gd name="adj2" fmla="val 49719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8AB69F-0921-F55C-4DA8-EA535B500028}"/>
              </a:ext>
            </a:extLst>
          </p:cNvPr>
          <p:cNvGrpSpPr/>
          <p:nvPr/>
        </p:nvGrpSpPr>
        <p:grpSpPr>
          <a:xfrm>
            <a:off x="4366906" y="4699870"/>
            <a:ext cx="1729095" cy="1851807"/>
            <a:chOff x="4366906" y="4699870"/>
            <a:chExt cx="1729095" cy="185180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6906" y="5168401"/>
              <a:ext cx="1729095" cy="138327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2CEC14-47F2-4479-902B-E672849DFDF1}"/>
                </a:ext>
              </a:extLst>
            </p:cNvPr>
            <p:cNvSpPr txBox="1"/>
            <p:nvPr/>
          </p:nvSpPr>
          <p:spPr>
            <a:xfrm>
              <a:off x="4395570" y="4699870"/>
              <a:ext cx="1626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/>
                <a:t>“The Pyramid”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20FB10-F66B-1BE1-F80F-2AD8C0DC43FD}"/>
              </a:ext>
            </a:extLst>
          </p:cNvPr>
          <p:cNvGrpSpPr/>
          <p:nvPr/>
        </p:nvGrpSpPr>
        <p:grpSpPr>
          <a:xfrm>
            <a:off x="4395570" y="1626525"/>
            <a:ext cx="1654826" cy="1573906"/>
            <a:chOff x="4395570" y="1626525"/>
            <a:chExt cx="1654826" cy="157390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2509" y="1626525"/>
              <a:ext cx="1637887" cy="112032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0E55ED1-442C-47E1-A5C7-6B121B60F1C4}"/>
                </a:ext>
              </a:extLst>
            </p:cNvPr>
            <p:cNvSpPr txBox="1"/>
            <p:nvPr/>
          </p:nvSpPr>
          <p:spPr>
            <a:xfrm>
              <a:off x="4395570" y="2831099"/>
              <a:ext cx="1626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/>
                <a:t>“The Plane”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B40AF2D-6DFC-B5A8-24D6-2071445ED617}"/>
              </a:ext>
            </a:extLst>
          </p:cNvPr>
          <p:cNvSpPr txBox="1"/>
          <p:nvPr/>
        </p:nvSpPr>
        <p:spPr>
          <a:xfrm>
            <a:off x="0" y="-2654"/>
            <a:ext cx="298883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Institutional culture change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25" name="Google Shape;253;g103e0c17ec7_0_51" descr="UTCrst_Stacked_655">
            <a:extLst>
              <a:ext uri="{FF2B5EF4-FFF2-40B4-BE49-F238E27FC236}">
                <a16:creationId xmlns:a16="http://schemas.microsoft.com/office/drawing/2014/main" id="{7FA75088-3BA4-B6C0-9137-5CA368F3A1D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937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82FC5C4-6AF5-ACCB-F414-E52D7A959566}"/>
              </a:ext>
            </a:extLst>
          </p:cNvPr>
          <p:cNvGrpSpPr/>
          <p:nvPr/>
        </p:nvGrpSpPr>
        <p:grpSpPr>
          <a:xfrm>
            <a:off x="-74412" y="843381"/>
            <a:ext cx="12266412" cy="6090082"/>
            <a:chOff x="1" y="804863"/>
            <a:chExt cx="12192001" cy="6053137"/>
          </a:xfrm>
        </p:grpSpPr>
        <p:pic>
          <p:nvPicPr>
            <p:cNvPr id="9" name="Picture 2" descr="simple world map outline vector fresh world map vector outline ...">
              <a:extLst>
                <a:ext uri="{FF2B5EF4-FFF2-40B4-BE49-F238E27FC236}">
                  <a16:creationId xmlns:a16="http://schemas.microsoft.com/office/drawing/2014/main" id="{14C597FE-B054-2616-1621-4ADE70360E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804863"/>
              <a:ext cx="12192001" cy="6053137"/>
            </a:xfrm>
            <a:prstGeom prst="rect">
              <a:avLst/>
            </a:prstGeom>
            <a:noFill/>
          </p:spPr>
        </p:pic>
        <p:pic>
          <p:nvPicPr>
            <p:cNvPr id="10" name="Picture 9" descr="USP – Universidade de São Paulo">
              <a:extLst>
                <a:ext uri="{FF2B5EF4-FFF2-40B4-BE49-F238E27FC236}">
                  <a16:creationId xmlns:a16="http://schemas.microsoft.com/office/drawing/2014/main" id="{EA7EB301-A8DA-F06B-5396-BA5DEB5D50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127" b="-2613"/>
            <a:stretch/>
          </p:blipFill>
          <p:spPr bwMode="auto">
            <a:xfrm>
              <a:off x="2795386" y="5029326"/>
              <a:ext cx="774755" cy="365832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11" name="Picture 12" descr="Monash University - LabArchives">
              <a:extLst>
                <a:ext uri="{FF2B5EF4-FFF2-40B4-BE49-F238E27FC236}">
                  <a16:creationId xmlns:a16="http://schemas.microsoft.com/office/drawing/2014/main" id="{2D5B3FF9-86B3-D8D3-3751-ABDF8BD247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86"/>
            <a:stretch/>
          </p:blipFill>
          <p:spPr bwMode="auto">
            <a:xfrm>
              <a:off x="9693775" y="5437651"/>
              <a:ext cx="748132" cy="650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4" descr="University of Cape Town - Wikipedia">
              <a:extLst>
                <a:ext uri="{FF2B5EF4-FFF2-40B4-BE49-F238E27FC236}">
                  <a16:creationId xmlns:a16="http://schemas.microsoft.com/office/drawing/2014/main" id="{4E3CE032-D703-970B-F268-72787714F2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289" y="5212242"/>
              <a:ext cx="672656" cy="682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ubc-logo-png-transparent | Volleyball BC">
              <a:extLst>
                <a:ext uri="{FF2B5EF4-FFF2-40B4-BE49-F238E27FC236}">
                  <a16:creationId xmlns:a16="http://schemas.microsoft.com/office/drawing/2014/main" id="{D879C9D2-203B-23E1-0EE8-E3FA106E9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1" y="1834240"/>
              <a:ext cx="635829" cy="635829"/>
            </a:xfrm>
            <a:prstGeom prst="rect">
              <a:avLst/>
            </a:prstGeom>
            <a:noFill/>
          </p:spPr>
        </p:pic>
        <p:pic>
          <p:nvPicPr>
            <p:cNvPr id="14" name="Picture 12" descr="University Of Edinburgh Logo | Edinburgh university, Edinburgh ...">
              <a:extLst>
                <a:ext uri="{FF2B5EF4-FFF2-40B4-BE49-F238E27FC236}">
                  <a16:creationId xmlns:a16="http://schemas.microsoft.com/office/drawing/2014/main" id="{DECD5731-2B63-F8D0-63BE-CB31006A58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971" y="1448054"/>
              <a:ext cx="698736" cy="704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University of Toronto - Wikipedia">
              <a:extLst>
                <a:ext uri="{FF2B5EF4-FFF2-40B4-BE49-F238E27FC236}">
                  <a16:creationId xmlns:a16="http://schemas.microsoft.com/office/drawing/2014/main" id="{33149103-6152-25E6-F54C-EB2AAE9EA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719" y="1921877"/>
              <a:ext cx="635830" cy="635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 descr="ASU logos | Arizona State University official logo">
              <a:extLst>
                <a:ext uri="{FF2B5EF4-FFF2-40B4-BE49-F238E27FC236}">
                  <a16:creationId xmlns:a16="http://schemas.microsoft.com/office/drawing/2014/main" id="{236919C7-AAB1-B03D-9D5C-2A126579B9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510" y="2403146"/>
              <a:ext cx="969754" cy="782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2" descr="2020 Festival Sponsors – Cambridge Science Festival">
              <a:extLst>
                <a:ext uri="{FF2B5EF4-FFF2-40B4-BE49-F238E27FC236}">
                  <a16:creationId xmlns:a16="http://schemas.microsoft.com/office/drawing/2014/main" id="{6B0900E9-67B8-A924-E718-CA68A00A7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472" y="2239792"/>
              <a:ext cx="1269748" cy="550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8" descr="University of Utrecht | MEDI@4SEC">
              <a:extLst>
                <a:ext uri="{FF2B5EF4-FFF2-40B4-BE49-F238E27FC236}">
                  <a16:creationId xmlns:a16="http://schemas.microsoft.com/office/drawing/2014/main" id="{A8BD48CB-79A4-1377-D035-D86F9F4163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238" y="1969388"/>
              <a:ext cx="915383" cy="915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8" descr="UCL &amp; Hong Kong University: 2018-19 call for proposals | UCL Grand ...">
              <a:extLst>
                <a:ext uri="{FF2B5EF4-FFF2-40B4-BE49-F238E27FC236}">
                  <a16:creationId xmlns:a16="http://schemas.microsoft.com/office/drawing/2014/main" id="{9FA9E82C-1163-7C70-8044-3F7121BC33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99"/>
            <a:stretch/>
          </p:blipFill>
          <p:spPr bwMode="auto">
            <a:xfrm>
              <a:off x="8930433" y="3079395"/>
              <a:ext cx="800213" cy="862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9E67D0-862E-08E4-6171-1453A6318E44}"/>
                </a:ext>
              </a:extLst>
            </p:cNvPr>
            <p:cNvSpPr txBox="1"/>
            <p:nvPr/>
          </p:nvSpPr>
          <p:spPr>
            <a:xfrm>
              <a:off x="3047260" y="3246553"/>
              <a:ext cx="60945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b="0" dirty="0">
                  <a:effectLst/>
                </a:rPr>
                <a:t> </a:t>
              </a:r>
              <a:endParaRPr lang="en-CA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2A0FE3-824A-316A-0E7B-4A978A4DDA06}"/>
                </a:ext>
              </a:extLst>
            </p:cNvPr>
            <p:cNvSpPr txBox="1"/>
            <p:nvPr/>
          </p:nvSpPr>
          <p:spPr>
            <a:xfrm>
              <a:off x="3047260" y="3246553"/>
              <a:ext cx="60945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b="0" dirty="0">
                  <a:effectLst/>
                </a:rPr>
                <a:t> </a:t>
              </a:r>
              <a:endParaRPr lang="en-CA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99DB53-1D29-DCC1-B65B-6D58FBBF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782" y="-15001"/>
            <a:ext cx="9309833" cy="917281"/>
          </a:xfrm>
        </p:spPr>
        <p:txBody>
          <a:bodyPr>
            <a:normAutofit/>
          </a:bodyPr>
          <a:lstStyle/>
          <a:p>
            <a:r>
              <a:rPr lang="en-US" sz="32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Towards a whole institution approach to sustainability</a:t>
            </a:r>
            <a:endParaRPr lang="en-CA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D21068-303C-8BF1-06E8-8DCBAFB128B8}"/>
              </a:ext>
            </a:extLst>
          </p:cNvPr>
          <p:cNvSpPr txBox="1"/>
          <p:nvPr/>
        </p:nvSpPr>
        <p:spPr>
          <a:xfrm>
            <a:off x="0" y="-2654"/>
            <a:ext cx="298883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Institutional culture change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57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6;p38">
            <a:extLst>
              <a:ext uri="{FF2B5EF4-FFF2-40B4-BE49-F238E27FC236}">
                <a16:creationId xmlns:a16="http://schemas.microsoft.com/office/drawing/2014/main" id="{78868748-6483-9478-51E0-979914069D31}"/>
              </a:ext>
            </a:extLst>
          </p:cNvPr>
          <p:cNvSpPr txBox="1">
            <a:spLocks/>
          </p:cNvSpPr>
          <p:nvPr/>
        </p:nvSpPr>
        <p:spPr>
          <a:xfrm>
            <a:off x="683581" y="780326"/>
            <a:ext cx="10777491" cy="7663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5387F"/>
              </a:buClr>
              <a:buSzPts val="4100"/>
            </a:pPr>
            <a:r>
              <a:rPr lang="en-CA" sz="3200" dirty="0">
                <a:solidFill>
                  <a:schemeClr val="accent1">
                    <a:lumMod val="50000"/>
                  </a:schemeClr>
                </a:solidFill>
                <a:ea typeface="Helvetica Neue"/>
                <a:cs typeface="Helvetica Neue"/>
                <a:sym typeface="Helvetica Neue"/>
              </a:rPr>
              <a:t>A Whole Institution Approach to Sustainability Governance </a:t>
            </a:r>
            <a:r>
              <a:rPr lang="en-CA" sz="2400" dirty="0">
                <a:solidFill>
                  <a:schemeClr val="accent1">
                    <a:lumMod val="50000"/>
                  </a:schemeClr>
                </a:solidFill>
                <a:ea typeface="Helvetica Neue"/>
                <a:cs typeface="Helvetica Neue"/>
                <a:sym typeface="Helvetica Neue"/>
              </a:rPr>
              <a:t>Distributed Agency (DA) vs. Central Coordination (CC) in 10 universities</a:t>
            </a:r>
            <a:endParaRPr lang="en-CA" sz="2800" dirty="0">
              <a:solidFill>
                <a:schemeClr val="accent1">
                  <a:lumMod val="50000"/>
                </a:schemeClr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AD901-CD7C-4E74-C35F-7D554F81D228}"/>
              </a:ext>
            </a:extLst>
          </p:cNvPr>
          <p:cNvSpPr txBox="1"/>
          <p:nvPr/>
        </p:nvSpPr>
        <p:spPr>
          <a:xfrm>
            <a:off x="0" y="-2654"/>
            <a:ext cx="298883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Institutional culture change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6" name="Google Shape;253;g103e0c17ec7_0_51" descr="UTCrst_Stacked_655">
            <a:extLst>
              <a:ext uri="{FF2B5EF4-FFF2-40B4-BE49-F238E27FC236}">
                <a16:creationId xmlns:a16="http://schemas.microsoft.com/office/drawing/2014/main" id="{53A565B6-DA89-33A6-B4A3-250E240EC87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163A5FA-6576-7FE1-BF76-115DB8DF39F7}"/>
              </a:ext>
            </a:extLst>
          </p:cNvPr>
          <p:cNvGrpSpPr/>
          <p:nvPr/>
        </p:nvGrpSpPr>
        <p:grpSpPr>
          <a:xfrm>
            <a:off x="1898915" y="1824920"/>
            <a:ext cx="2179833" cy="701590"/>
            <a:chOff x="4412509" y="1626525"/>
            <a:chExt cx="3480845" cy="112032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282199-B8CB-5526-AA70-FEADAAF43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2509" y="1626525"/>
              <a:ext cx="1637887" cy="112032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D2675B-17E9-7286-63DD-6B4DAB9056C7}"/>
                </a:ext>
              </a:extLst>
            </p:cNvPr>
            <p:cNvSpPr txBox="1"/>
            <p:nvPr/>
          </p:nvSpPr>
          <p:spPr>
            <a:xfrm>
              <a:off x="6266830" y="1626525"/>
              <a:ext cx="162652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/>
                <a:t>“The Plane”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D141A0-7D32-8EF1-D323-2202ADB70AF7}"/>
              </a:ext>
            </a:extLst>
          </p:cNvPr>
          <p:cNvGrpSpPr/>
          <p:nvPr/>
        </p:nvGrpSpPr>
        <p:grpSpPr>
          <a:xfrm>
            <a:off x="7793820" y="1792528"/>
            <a:ext cx="1879994" cy="766375"/>
            <a:chOff x="4366906" y="5168401"/>
            <a:chExt cx="3393313" cy="13832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2E7EA-FDDB-B55C-417D-17B10DAA1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6906" y="5168401"/>
              <a:ext cx="1729095" cy="138327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8DBBEF-6B57-A6E0-ED7A-5D37E42F7531}"/>
                </a:ext>
              </a:extLst>
            </p:cNvPr>
            <p:cNvSpPr txBox="1"/>
            <p:nvPr/>
          </p:nvSpPr>
          <p:spPr>
            <a:xfrm>
              <a:off x="5879684" y="5287682"/>
              <a:ext cx="1880535" cy="1166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/>
                <a:t>“The Pyramid”</a:t>
              </a:r>
            </a:p>
          </p:txBody>
        </p:sp>
      </p:grpSp>
      <p:graphicFrame>
        <p:nvGraphicFramePr>
          <p:cNvPr id="5" name="Google Shape;238;p38">
            <a:extLst>
              <a:ext uri="{FF2B5EF4-FFF2-40B4-BE49-F238E27FC236}">
                <a16:creationId xmlns:a16="http://schemas.microsoft.com/office/drawing/2014/main" id="{C71514F7-ECAE-0B4C-D476-E101EC05F4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2350297"/>
              </p:ext>
            </p:extLst>
          </p:nvPr>
        </p:nvGraphicFramePr>
        <p:xfrm>
          <a:off x="506026" y="2642287"/>
          <a:ext cx="11132600" cy="333044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56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6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Academic Sustainability Governance</a:t>
                      </a:r>
                      <a:endParaRPr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7423" marR="107423" marT="107423" marB="107423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Operational Sustainability Governance</a:t>
                      </a:r>
                      <a:endParaRPr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7423" marR="107423" marT="107423" marB="107423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2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Culture is inherently DA, with CC providing support</a:t>
                      </a:r>
                      <a:endParaRPr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7423" marR="107423" marT="107423" marB="107423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Culture is primarily CC, with supporting DA components</a:t>
                      </a:r>
                      <a:endParaRPr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7423" marR="107423" marT="107423" marB="1074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80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Independence in research and teaching, ‘republic of scholars’</a:t>
                      </a:r>
                      <a:endParaRPr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7423" marR="107423" marT="107423" marB="107423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Results-oriented, directives from upper management</a:t>
                      </a:r>
                      <a:endParaRPr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7423" marR="107423" marT="107423" marB="1074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9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Departments can influence, administrations not so much</a:t>
                      </a:r>
                      <a:endParaRPr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7423" marR="107423" marT="107423" marB="107423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Administrations direct sustainability work</a:t>
                      </a:r>
                      <a:endParaRPr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7423" marR="107423" marT="107423" marB="1074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14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Buy-in is voluntary; incentives needed</a:t>
                      </a:r>
                      <a:endParaRPr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7423" marR="107423" marT="107423" marB="107423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Buy-in in mandated; no incentives needed</a:t>
                      </a:r>
                      <a:endParaRPr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7423" marR="107423" marT="107423" marB="107423"/>
                </a:tc>
                <a:extLst>
                  <a:ext uri="{0D108BD9-81ED-4DB2-BD59-A6C34878D82A}">
                    <a16:rowId xmlns:a16="http://schemas.microsoft.com/office/drawing/2014/main" val="246384330"/>
                  </a:ext>
                </a:extLst>
              </a:tr>
              <a:tr h="56748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Need CC for institutional engagement</a:t>
                      </a:r>
                      <a:endParaRPr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7423" marR="107423" marT="107423" marB="1074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Helvetica Neue"/>
                          <a:cs typeface="Helvetica Neue"/>
                          <a:sym typeface="Helvetica Neue"/>
                        </a:rPr>
                        <a:t>Need DA for academic engagement (e.g. living lab)</a:t>
                      </a:r>
                      <a:endParaRPr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7423" marR="107423" marT="107423" marB="1074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71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77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24E72-5380-FC40-5509-51F8FD124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682" y="450090"/>
            <a:ext cx="7842524" cy="856189"/>
          </a:xfrm>
        </p:spPr>
        <p:txBody>
          <a:bodyPr>
            <a:normAutofit fontScale="90000"/>
          </a:bodyPr>
          <a:lstStyle/>
          <a:p>
            <a:r>
              <a:rPr lang="en-CA" dirty="0"/>
              <a:t>Reconciling </a:t>
            </a:r>
            <a:r>
              <a:rPr lang="en-CA" sz="3200" dirty="0">
                <a:solidFill>
                  <a:schemeClr val="accent1">
                    <a:lumMod val="50000"/>
                  </a:schemeClr>
                </a:solidFill>
                <a:ea typeface="Helvetica Neue"/>
                <a:cs typeface="Helvetica Neue"/>
                <a:sym typeface="Helvetica Neue"/>
              </a:rPr>
              <a:t>Distributed Agency with Central Coordination 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750D8-588E-DF3A-BE01-6A681DCBE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3682" y="1517428"/>
            <a:ext cx="8220721" cy="4650783"/>
          </a:xfrm>
        </p:spPr>
        <p:txBody>
          <a:bodyPr>
            <a:normAutofit/>
          </a:bodyPr>
          <a:lstStyle/>
          <a:p>
            <a:pPr marL="5080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Helvetica Neue"/>
                <a:cs typeface="Helvetica Neue"/>
                <a:sym typeface="Helvetica Neue"/>
              </a:rPr>
              <a:t>A whole institution approach must be tailored to differences in cultures, in accountability structures, and in the manifestation and importance of CC and DA governance models</a:t>
            </a:r>
          </a:p>
          <a:p>
            <a:pPr marL="850900" lvl="1" indent="-342900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Helvetica Neue"/>
              </a:rPr>
              <a:t>Must speak to agendas on both sides</a:t>
            </a:r>
          </a:p>
          <a:p>
            <a:pPr marL="850900" lvl="1" indent="-342900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Helvetica Neue"/>
              </a:rPr>
              <a:t>Need flexible and adaptable governance structures</a:t>
            </a:r>
          </a:p>
          <a:p>
            <a:pPr marL="850900" lvl="1" indent="-342900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Helvetica Neue"/>
              </a:rPr>
              <a:t>Students as crucial intermediaries</a:t>
            </a:r>
          </a:p>
          <a:p>
            <a:pPr marL="850900" lvl="1" indent="-342900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Helvetica Neue"/>
              </a:rPr>
              <a:t>5 principles:</a:t>
            </a:r>
          </a:p>
          <a:p>
            <a:pPr marL="1308100" lvl="2" indent="-342900">
              <a:lnSpc>
                <a:spcPct val="11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sym typeface="Helvetica Neue"/>
              </a:rPr>
              <a:t>Enabling role</a:t>
            </a:r>
          </a:p>
          <a:p>
            <a:pPr marL="1308100" lvl="2" indent="-342900">
              <a:lnSpc>
                <a:spcPct val="11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sym typeface="Helvetica Neue"/>
              </a:rPr>
              <a:t>Collective and inclusive narrative</a:t>
            </a:r>
          </a:p>
          <a:p>
            <a:pPr marL="1308100" lvl="2" indent="-342900">
              <a:lnSpc>
                <a:spcPct val="11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sym typeface="Helvetica Neue"/>
              </a:rPr>
              <a:t>Integration of operational and academic</a:t>
            </a:r>
          </a:p>
          <a:p>
            <a:pPr marL="1308100" lvl="2" indent="-342900">
              <a:lnSpc>
                <a:spcPct val="11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sym typeface="Helvetica Neue"/>
              </a:rPr>
              <a:t>Leveraging CE for TD research</a:t>
            </a:r>
          </a:p>
          <a:p>
            <a:pPr marL="1308100" lvl="2" indent="-342900">
              <a:lnSpc>
                <a:spcPct val="115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sym typeface="Helvetica Neue"/>
              </a:rPr>
              <a:t>Embed sustainability across curriculum</a:t>
            </a:r>
          </a:p>
          <a:p>
            <a:pPr marL="508000" lvl="1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sym typeface="Helvetica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864BB-A229-3DA4-FE36-A534B2E2C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57" y="632095"/>
            <a:ext cx="2870071" cy="3748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8CFE92-7B92-DE7C-0A7D-636487406778}"/>
              </a:ext>
            </a:extLst>
          </p:cNvPr>
          <p:cNvSpPr txBox="1"/>
          <p:nvPr/>
        </p:nvSpPr>
        <p:spPr>
          <a:xfrm>
            <a:off x="0" y="-2654"/>
            <a:ext cx="298883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Institutional culture change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6" name="Google Shape;253;g103e0c17ec7_0_51" descr="UTCrst_Stacked_655">
            <a:extLst>
              <a:ext uri="{FF2B5EF4-FFF2-40B4-BE49-F238E27FC236}">
                <a16:creationId xmlns:a16="http://schemas.microsoft.com/office/drawing/2014/main" id="{C15AC694-3147-BC44-C857-B8FD8912B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0577" y="5972736"/>
            <a:ext cx="1688659" cy="71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190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41240" y="366678"/>
            <a:ext cx="8640960" cy="634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Implementation Challenges and Responses</a:t>
            </a:r>
            <a:endParaRPr lang="en-GB" sz="3200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6B93A1-866A-C5EB-4D2C-CFC17DFABE14}"/>
              </a:ext>
            </a:extLst>
          </p:cNvPr>
          <p:cNvSpPr txBox="1"/>
          <p:nvPr/>
        </p:nvSpPr>
        <p:spPr>
          <a:xfrm>
            <a:off x="0" y="-2654"/>
            <a:ext cx="298883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Institutional culture change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20" name="Google Shape;253;g103e0c17ec7_0_51" descr="UTCrst_Stacked_655">
            <a:extLst>
              <a:ext uri="{FF2B5EF4-FFF2-40B4-BE49-F238E27FC236}">
                <a16:creationId xmlns:a16="http://schemas.microsoft.com/office/drawing/2014/main" id="{A478A772-068D-2E07-122D-928BCCD812F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40577" y="6034882"/>
            <a:ext cx="1688659" cy="7159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DC81817-0B32-2FF2-3C33-B3EDF4984B75}"/>
              </a:ext>
            </a:extLst>
          </p:cNvPr>
          <p:cNvGrpSpPr/>
          <p:nvPr/>
        </p:nvGrpSpPr>
        <p:grpSpPr>
          <a:xfrm>
            <a:off x="1677738" y="1015033"/>
            <a:ext cx="9804068" cy="941250"/>
            <a:chOff x="1677738" y="1015033"/>
            <a:chExt cx="9804068" cy="941250"/>
          </a:xfrm>
        </p:grpSpPr>
        <p:sp>
          <p:nvSpPr>
            <p:cNvPr id="3" name="Rectangle 2"/>
            <p:cNvSpPr/>
            <p:nvPr/>
          </p:nvSpPr>
          <p:spPr>
            <a:xfrm>
              <a:off x="2840846" y="1070160"/>
              <a:ext cx="86409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>
                <a:buFont typeface="+mj-lt"/>
                <a:buAutoNum type="arabicPeriod"/>
                <a:tabLst>
                  <a:tab pos="1709738" algn="l"/>
                </a:tabLst>
              </a:pPr>
              <a:r>
                <a:rPr lang="en-US" sz="2400" dirty="0">
                  <a:solidFill>
                    <a:schemeClr val="tx2"/>
                  </a:solidFill>
                </a:rPr>
                <a:t>Path Dependence  (“</a:t>
              </a:r>
              <a:r>
                <a:rPr lang="en-US" sz="2400" i="1" dirty="0">
                  <a:solidFill>
                    <a:schemeClr val="tx2"/>
                  </a:solidFill>
                </a:rPr>
                <a:t>Needle in the groove”</a:t>
              </a:r>
              <a:r>
                <a:rPr lang="en-US" sz="2400" dirty="0">
                  <a:solidFill>
                    <a:schemeClr val="tx2"/>
                  </a:solidFill>
                </a:rPr>
                <a:t>)</a:t>
              </a:r>
            </a:p>
            <a:p>
              <a:pPr>
                <a:spcAft>
                  <a:spcPts val="1800"/>
                </a:spcAft>
              </a:pPr>
              <a:r>
                <a:rPr lang="en-US" sz="2400" dirty="0">
                  <a:solidFill>
                    <a:schemeClr val="tx2"/>
                  </a:solidFill>
                  <a:sym typeface="Wingdings" panose="05000000000000000000" pitchFamily="2" charset="2"/>
                </a:rPr>
                <a:t>        perseverance; visibility; multi-level approach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EA20116-6BFF-C42C-3A15-6EFD9217B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7738" y="1015033"/>
              <a:ext cx="1058526" cy="94125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C35AEE1-5849-D015-DDED-F2B987B77F4E}"/>
              </a:ext>
            </a:extLst>
          </p:cNvPr>
          <p:cNvGrpSpPr/>
          <p:nvPr/>
        </p:nvGrpSpPr>
        <p:grpSpPr>
          <a:xfrm>
            <a:off x="1804237" y="2192249"/>
            <a:ext cx="9677569" cy="830997"/>
            <a:chOff x="1804237" y="2264270"/>
            <a:chExt cx="9677569" cy="83099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8A98B3B-9778-281F-7D06-647EC8696394}"/>
                </a:ext>
              </a:extLst>
            </p:cNvPr>
            <p:cNvSpPr txBox="1"/>
            <p:nvPr/>
          </p:nvSpPr>
          <p:spPr>
            <a:xfrm>
              <a:off x="2840846" y="2264270"/>
              <a:ext cx="86409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 startAt="2"/>
                <a:tabLst>
                  <a:tab pos="1981200" algn="l"/>
                </a:tabLst>
              </a:pPr>
              <a:r>
                <a:rPr lang="en-US" sz="2400" dirty="0">
                  <a:solidFill>
                    <a:schemeClr val="tx2"/>
                  </a:solidFill>
                </a:rPr>
                <a:t>Coordination  (</a:t>
              </a:r>
              <a:r>
                <a:rPr lang="en-US" sz="2400" i="1" dirty="0">
                  <a:solidFill>
                    <a:schemeClr val="tx2"/>
                  </a:solidFill>
                </a:rPr>
                <a:t>“Plate spinning”</a:t>
              </a:r>
              <a:r>
                <a:rPr lang="en-US" sz="2400" dirty="0">
                  <a:solidFill>
                    <a:schemeClr val="tx2"/>
                  </a:solidFill>
                </a:rPr>
                <a:t>)</a:t>
              </a:r>
            </a:p>
            <a:p>
              <a:pPr>
                <a:spcAft>
                  <a:spcPts val="1800"/>
                </a:spcAft>
                <a:tabLst>
                  <a:tab pos="1981200" algn="l"/>
                </a:tabLst>
              </a:pPr>
              <a:r>
                <a:rPr lang="en-US" sz="2400" dirty="0">
                  <a:solidFill>
                    <a:schemeClr val="tx2"/>
                  </a:solidFill>
                  <a:sym typeface="Wingdings" panose="05000000000000000000" pitchFamily="2" charset="2"/>
                </a:rPr>
                <a:t>        build bridges; frequent visits; connect to agendas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EE468F5-B40A-3F1D-A3A4-2B34F8C10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4237" y="2267415"/>
              <a:ext cx="805528" cy="824707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EB7D64-4AAB-A3F6-2A64-98E8B25CA58C}"/>
              </a:ext>
            </a:extLst>
          </p:cNvPr>
          <p:cNvGrpSpPr/>
          <p:nvPr/>
        </p:nvGrpSpPr>
        <p:grpSpPr>
          <a:xfrm>
            <a:off x="1668723" y="3259212"/>
            <a:ext cx="9530478" cy="981401"/>
            <a:chOff x="1668723" y="3262578"/>
            <a:chExt cx="9530478" cy="98140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F466B0-6DC6-B244-706E-18B0D6F830AA}"/>
                </a:ext>
              </a:extLst>
            </p:cNvPr>
            <p:cNvSpPr txBox="1"/>
            <p:nvPr/>
          </p:nvSpPr>
          <p:spPr>
            <a:xfrm>
              <a:off x="2840846" y="3337780"/>
              <a:ext cx="83583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3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Momentum (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“Brick laying”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anose="05000000000000000000" pitchFamily="2" charset="2"/>
                </a:rPr>
                <a:t>        Constant forward progress; updates; follow-up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5A23272-FD69-F634-0009-D1356B016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68723" y="3262578"/>
              <a:ext cx="1076556" cy="981401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E85B69-1F8F-6060-8A12-B13EDF25651A}"/>
              </a:ext>
            </a:extLst>
          </p:cNvPr>
          <p:cNvGrpSpPr/>
          <p:nvPr/>
        </p:nvGrpSpPr>
        <p:grpSpPr>
          <a:xfrm>
            <a:off x="1736480" y="4476579"/>
            <a:ext cx="9462721" cy="941042"/>
            <a:chOff x="1736480" y="4513745"/>
            <a:chExt cx="9462721" cy="9410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9CBFB8-DF10-3EAB-70DE-B5F947CAD46B}"/>
                </a:ext>
              </a:extLst>
            </p:cNvPr>
            <p:cNvSpPr txBox="1"/>
            <p:nvPr/>
          </p:nvSpPr>
          <p:spPr>
            <a:xfrm>
              <a:off x="2840846" y="4568768"/>
              <a:ext cx="83583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4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Partnerships &amp;Team-building (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“Mosaic ”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anose="05000000000000000000" pitchFamily="2" charset="2"/>
                </a:rPr>
                <a:t>        Joint goals; ‘no net increase’; ‘mutual benefit’]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20B10A9-616C-E5AB-7856-F45B880D6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36480" y="4513745"/>
              <a:ext cx="941042" cy="94104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28055E-C32F-24DC-6CD1-54E0F915BED7}"/>
              </a:ext>
            </a:extLst>
          </p:cNvPr>
          <p:cNvGrpSpPr/>
          <p:nvPr/>
        </p:nvGrpSpPr>
        <p:grpSpPr>
          <a:xfrm>
            <a:off x="1651202" y="5653589"/>
            <a:ext cx="9830604" cy="1077218"/>
            <a:chOff x="1651202" y="5653589"/>
            <a:chExt cx="9830604" cy="107721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9D34F9-94C0-5745-DE09-7D9DA05A661B}"/>
                </a:ext>
              </a:extLst>
            </p:cNvPr>
            <p:cNvSpPr txBox="1"/>
            <p:nvPr/>
          </p:nvSpPr>
          <p:spPr>
            <a:xfrm>
              <a:off x="2840846" y="5776700"/>
              <a:ext cx="86409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5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Role of the University (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“Wall flower”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anose="05000000000000000000" pitchFamily="2" charset="2"/>
                </a:rPr>
                <a:t>        cross-cutting projects; living labs; agent of change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786B728-E17D-66F3-C8F3-E32031D7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51202" y="5653589"/>
              <a:ext cx="1111598" cy="1077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204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21308</TotalTime>
  <Words>1365</Words>
  <Application>Microsoft Office PowerPoint</Application>
  <PresentationFormat>Widescreen</PresentationFormat>
  <Paragraphs>212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Roboto</vt:lpstr>
      <vt:lpstr>Times New Roman</vt:lpstr>
      <vt:lpstr>Office Theme</vt:lpstr>
      <vt:lpstr> </vt:lpstr>
      <vt:lpstr>PowerPoint Presentation</vt:lpstr>
      <vt:lpstr>Regenerative Sustainability</vt:lpstr>
      <vt:lpstr>Outline</vt:lpstr>
      <vt:lpstr>Institutional Culture Change:  the pyramid and the plane</vt:lpstr>
      <vt:lpstr>Towards a whole institution approach to sustainability</vt:lpstr>
      <vt:lpstr>PowerPoint Presentation</vt:lpstr>
      <vt:lpstr>Reconciling Distributed Agency with Central Coordination </vt:lpstr>
      <vt:lpstr>PowerPoint Presentation</vt:lpstr>
      <vt:lpstr>Two more (with thanks to Fiona Miller)</vt:lpstr>
      <vt:lpstr>What we have learned</vt:lpstr>
      <vt:lpstr>PowerPoint Presentation</vt:lpstr>
      <vt:lpstr>PowerPoint Presentation</vt:lpstr>
      <vt:lpstr>Sustainability Pathways Framework</vt:lpstr>
      <vt:lpstr>PowerPoint Presentation</vt:lpstr>
      <vt:lpstr>Embedding Sustainability at U of T</vt:lpstr>
      <vt:lpstr>Urban Climate Action Project (UCAP)</vt:lpstr>
      <vt:lpstr>PowerPoint Presentation</vt:lpstr>
      <vt:lpstr>PowerPoint Presentation</vt:lpstr>
      <vt:lpstr>Let’s Make it Happen!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John Robinson</dc:creator>
  <cp:lastModifiedBy>John Robinson</cp:lastModifiedBy>
  <cp:revision>85</cp:revision>
  <dcterms:created xsi:type="dcterms:W3CDTF">2021-05-19T16:29:58Z</dcterms:created>
  <dcterms:modified xsi:type="dcterms:W3CDTF">2022-05-29T18:01:03Z</dcterms:modified>
</cp:coreProperties>
</file>