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8" r:id="rId7"/>
    <p:sldId id="262" r:id="rId8"/>
    <p:sldId id="269" r:id="rId9"/>
    <p:sldId id="266" r:id="rId10"/>
    <p:sldId id="272" r:id="rId11"/>
    <p:sldId id="270" r:id="rId12"/>
    <p:sldId id="271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8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joerd Robijn" userId="7971a8b7c40bf240" providerId="LiveId" clId="{57A37628-CBE0-4B08-9F68-F1A410C8E031}"/>
    <pc:docChg chg="modSld">
      <pc:chgData name="Sjoerd Robijn" userId="7971a8b7c40bf240" providerId="LiveId" clId="{57A37628-CBE0-4B08-9F68-F1A410C8E031}" dt="2022-09-27T08:07:02.943" v="9" actId="20577"/>
      <pc:docMkLst>
        <pc:docMk/>
      </pc:docMkLst>
      <pc:sldChg chg="modSp mod">
        <pc:chgData name="Sjoerd Robijn" userId="7971a8b7c40bf240" providerId="LiveId" clId="{57A37628-CBE0-4B08-9F68-F1A410C8E031}" dt="2022-09-26T19:29:22.958" v="3" actId="20577"/>
        <pc:sldMkLst>
          <pc:docMk/>
          <pc:sldMk cId="645742273" sldId="257"/>
        </pc:sldMkLst>
        <pc:spChg chg="mod">
          <ac:chgData name="Sjoerd Robijn" userId="7971a8b7c40bf240" providerId="LiveId" clId="{57A37628-CBE0-4B08-9F68-F1A410C8E031}" dt="2022-09-26T19:29:16.564" v="1" actId="20577"/>
          <ac:spMkLst>
            <pc:docMk/>
            <pc:sldMk cId="645742273" sldId="257"/>
            <ac:spMk id="4" creationId="{1F90FDD5-4D76-1498-AE5D-F4090DC73CB4}"/>
          </ac:spMkLst>
        </pc:spChg>
        <pc:spChg chg="mod">
          <ac:chgData name="Sjoerd Robijn" userId="7971a8b7c40bf240" providerId="LiveId" clId="{57A37628-CBE0-4B08-9F68-F1A410C8E031}" dt="2022-09-26T19:29:22.958" v="3" actId="20577"/>
          <ac:spMkLst>
            <pc:docMk/>
            <pc:sldMk cId="645742273" sldId="257"/>
            <ac:spMk id="5" creationId="{84313BF2-4283-8A18-E6EB-A208248B8D2C}"/>
          </ac:spMkLst>
        </pc:spChg>
      </pc:sldChg>
      <pc:sldChg chg="modSp mod">
        <pc:chgData name="Sjoerd Robijn" userId="7971a8b7c40bf240" providerId="LiveId" clId="{57A37628-CBE0-4B08-9F68-F1A410C8E031}" dt="2022-09-27T08:07:02.943" v="9" actId="20577"/>
        <pc:sldMkLst>
          <pc:docMk/>
          <pc:sldMk cId="3133651085" sldId="261"/>
        </pc:sldMkLst>
        <pc:spChg chg="mod">
          <ac:chgData name="Sjoerd Robijn" userId="7971a8b7c40bf240" providerId="LiveId" clId="{57A37628-CBE0-4B08-9F68-F1A410C8E031}" dt="2022-09-27T08:07:02.943" v="9" actId="20577"/>
          <ac:spMkLst>
            <pc:docMk/>
            <pc:sldMk cId="3133651085" sldId="261"/>
            <ac:spMk id="4" creationId="{068074CD-83DA-B4B4-FD13-14D40052E2C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5BA46-6ED3-453F-B72F-9BED82BA7DDF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C95E8-8CAE-4836-AB5B-05C4873943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654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C95E8-8CAE-4836-AB5B-05C487394363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96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C95E8-8CAE-4836-AB5B-05C487394363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2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7726C-3425-C045-39DE-3801C0AD2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5B866B9-6F20-CA95-C9FD-5F67F298C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CF984E-F448-D15C-7E4A-649A6BFBC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454B6A-BBBA-34C5-0BFA-7FC34690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457EAB8-7D18-672E-E380-D317576E3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06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1C7B6-043A-C654-5C37-75FF7A394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240B7A1-7ED4-C8D0-5B92-05D852758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5EAF78-DAEA-A1A6-97A5-B6B3EDC4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94A5E2-61BA-3E85-AEA6-A1504BF5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222A05-8149-5B1C-C03B-F2ACE6C7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4565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C43FFD6-D108-C2D0-785F-F1E418C18D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80983FA-A7BF-A5EB-14A5-93C4EB778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DD64F9-9F80-DE32-2F43-64776BEE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A3FE4E-AC6A-B865-A5F1-8A56051A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B107C9-F4AE-9AE1-D014-2FA74D44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62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D5341-9959-737C-4005-DB04C5175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8FA658-4D9E-41B2-07D6-DBFC2E166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FFE4B9-3261-112F-11EE-466C60D0A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D063FF-6973-30F6-C3A5-F0BFD5860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7F48CE7-66EC-ECFB-1B22-6EDEFB55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26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2073D-517B-87A6-15D4-92362B2E2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C30EF1-28D3-62CE-6B7C-A67C5FA1B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4E230D-926C-DC09-8194-6378B9E4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937BE3-895B-B66F-DF9B-018EE303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36F08A3-A2FE-0815-38CC-3C20D6F2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544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3C1CB-AE26-CA39-35D6-D4DC3D64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A8180D-73CC-293A-31AD-7CA68F571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9B73F87-4637-B961-477D-231C6FD50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E31376-9528-78ED-6FFC-F2E9E8118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1335D64-12EE-530B-3989-6AEBF8C57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C56A46-1071-3388-4354-E7DE3390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2846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02981-0A7E-3BF9-D8A0-C405711F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B97011-FE42-FDEF-1C03-9C351375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867E6F2-E2DC-0B59-CF49-EC34DFCFF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6BE4CDE-D530-15BC-CE4C-E8DE1886CE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E051DD9-429B-028F-3792-14C4C5653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434F887-4968-5254-926B-2238DE55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56655D2-E941-F011-5004-05D08C77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C6DFD63-FAF4-1930-0CBC-80F831A7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376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75FBE-8BDC-A6B7-8688-606B003E1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7F39F0-6BEA-666E-2631-52961787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01F6694-7A04-D375-7727-20CC4F86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43E6DC-9B3D-FAEF-34E5-FCC176C4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357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6A03029-F1F1-C27E-774C-037993EC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D183FEF-C0CB-1BF3-2794-9A8B5403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5E786D-6B69-F116-DF3D-1D546C78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05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227F1-360D-48C0-2C3B-E01414BD7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422842-2136-D8D2-5561-C7E920094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1C8D40C-C392-F389-6853-DCB891163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AB59A8-8D7E-5615-3221-0DCBE986E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AD8AEF4-A3DB-82B1-BFB3-9C97D4956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91F891-1D4D-8F19-2165-159EC63C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79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7C20D-ECD8-426A-A552-03F90129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6352998-316C-5012-D688-D7100F408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8F0F57-EB2F-9CDA-CE5B-F67A0AD88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C803550-AC54-9291-BFCF-881F40A5A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7C3376-BA0E-EDE1-0F5A-E329185E7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EDC699-3167-5A44-0F32-7B79EBA01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8043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26487F1-CD5F-9292-56F1-4D8EC27D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D473E9-61A8-BF44-9470-441A6C628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127873-5482-4F3C-AB60-6499ABC2C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67F5B-4058-4AEF-9E24-3B7E976EC950}" type="datetimeFigureOut">
              <a:rPr lang="nl-NL" smtClean="0"/>
              <a:t>29-9-2022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047FD9-3EC4-710B-9799-BFED0143F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18D59E-C9F8-A188-3F37-9E25252EC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F2185-70D1-423E-8634-F3FDE2BA3A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7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021F437-2C8B-0D78-66AD-3A0211787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nl-NL" sz="5400" b="1"/>
              <a:t>Netwerken met energie</a:t>
            </a:r>
            <a:endParaRPr lang="nl-NL" sz="5400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3663578-87F4-80E2-0086-E3B7A0620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nl-NL"/>
              <a:t>Inspiratie uit de levende natuur 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Netwerken met energie | 9789463191159 | Eelke Wielinga | Boeken | bol.com">
            <a:extLst>
              <a:ext uri="{FF2B5EF4-FFF2-40B4-BE49-F238E27FC236}">
                <a16:creationId xmlns:a16="http://schemas.microsoft.com/office/drawing/2014/main" id="{5C2550F8-ED3F-9016-BFA0-AADB3E8D8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" r="1" b="3214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17D450-F602-B606-7801-31E8DCEB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CF339F-C3DF-4960-A6E6-6D58EE53E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 useBgFill="1">
        <p:nvSpPr>
          <p:cNvPr id="4" name="Rectangle 9">
            <a:extLst>
              <a:ext uri="{FF2B5EF4-FFF2-40B4-BE49-F238E27FC236}">
                <a16:creationId xmlns:a16="http://schemas.microsoft.com/office/drawing/2014/main" id="{0A4A847B-2B96-4DAD-0E9A-DFE5762908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6C15AD6-C0A3-5AAC-3F69-CB152B191218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Modus van </a:t>
            </a:r>
            <a:r>
              <a:rPr lang="en-US" b="1" dirty="0" err="1"/>
              <a:t>communicatie</a:t>
            </a:r>
            <a:endParaRPr lang="en-US" b="1" dirty="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99D9796B-A34E-704F-6680-BB52EE0CA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1A9DAFC-919B-301F-B732-4BFD820B3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6331" t="21682" r="15903" b="26979"/>
          <a:stretch/>
        </p:blipFill>
        <p:spPr>
          <a:xfrm>
            <a:off x="5542524" y="259681"/>
            <a:ext cx="5775804" cy="619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3066E-E7C5-42E2-171F-C4920CC2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 useBgFill="1">
        <p:nvSpPr>
          <p:cNvPr id="4" name="Rectangle 9">
            <a:extLst>
              <a:ext uri="{FF2B5EF4-FFF2-40B4-BE49-F238E27FC236}">
                <a16:creationId xmlns:a16="http://schemas.microsoft.com/office/drawing/2014/main" id="{26A53DA6-3724-E1A6-F098-19F0558A4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0848B2-13B1-1252-F3B9-BB9D26A12176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643407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Co-</a:t>
            </a:r>
            <a:r>
              <a:rPr lang="en-US" sz="4800" b="1" dirty="0" err="1"/>
              <a:t>creatie</a:t>
            </a:r>
            <a:r>
              <a:rPr lang="en-US" sz="4800" b="1" dirty="0"/>
              <a:t> </a:t>
            </a:r>
            <a:r>
              <a:rPr lang="en-US" sz="4800" b="1" dirty="0" err="1"/>
              <a:t>driehoek</a:t>
            </a:r>
            <a:endParaRPr lang="en-US" sz="4800" b="1" dirty="0"/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08389A2B-00B0-74CA-91FE-74E10BE2E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7DB578D-B2A2-C28D-8434-ABAE463F5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8980" t="35536" r="28983" b="36347"/>
          <a:stretch/>
        </p:blipFill>
        <p:spPr>
          <a:xfrm>
            <a:off x="5250473" y="639193"/>
            <a:ext cx="6357258" cy="601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5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DEEF65-8A70-1299-4238-809728E4A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7881C2-83CE-7D99-92DB-8AF30A4FB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 useBgFill="1">
        <p:nvSpPr>
          <p:cNvPr id="4" name="Rectangle 9">
            <a:extLst>
              <a:ext uri="{FF2B5EF4-FFF2-40B4-BE49-F238E27FC236}">
                <a16:creationId xmlns:a16="http://schemas.microsoft.com/office/drawing/2014/main" id="{FBFD8F78-7242-9976-3FA7-EA2DBD9775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C4427FE-757A-A193-C2E6-14E294F94A13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643407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Toolbox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2183F3F4-8A04-CF6A-70DE-30748FE91C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8746CCAB-E73F-3BAA-8DD4-8939B2D6D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0650" t="18752" r="4642" b="10775"/>
          <a:stretch/>
        </p:blipFill>
        <p:spPr>
          <a:xfrm>
            <a:off x="6022107" y="441117"/>
            <a:ext cx="5338622" cy="62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6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Go-centric VS eCo-centric - GaiaVerso">
            <a:extLst>
              <a:ext uri="{FF2B5EF4-FFF2-40B4-BE49-F238E27FC236}">
                <a16:creationId xmlns:a16="http://schemas.microsoft.com/office/drawing/2014/main" id="{6B6B9FC6-8085-10F3-01B7-29E2CF1FB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2432" r="49476" b="17583"/>
          <a:stretch/>
        </p:blipFill>
        <p:spPr bwMode="auto">
          <a:xfrm>
            <a:off x="338165" y="2026556"/>
            <a:ext cx="2036142" cy="28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75F313D-DCCE-758C-B043-5F0F39346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Wat</a:t>
            </a:r>
            <a:r>
              <a:rPr lang="nl-NL" dirty="0">
                <a:solidFill>
                  <a:srgbClr val="C00000"/>
                </a:solidFill>
              </a:rPr>
              <a:t> </a:t>
            </a:r>
            <a:r>
              <a:rPr lang="nl-NL" b="1" dirty="0">
                <a:solidFill>
                  <a:srgbClr val="C00000"/>
                </a:solidFill>
              </a:rPr>
              <a:t>is leven? 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Twee perspectieven in de biologie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F90FDD5-4D76-1498-AE5D-F4090DC73CB4}"/>
              </a:ext>
            </a:extLst>
          </p:cNvPr>
          <p:cNvSpPr/>
          <p:nvPr/>
        </p:nvSpPr>
        <p:spPr>
          <a:xfrm>
            <a:off x="2127904" y="2247544"/>
            <a:ext cx="3572142" cy="215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Gen-gecentreerd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Reductionistisch</a:t>
            </a:r>
          </a:p>
          <a:p>
            <a:pPr algn="ctr"/>
            <a:r>
              <a:rPr lang="nl-NL" dirty="0" err="1">
                <a:solidFill>
                  <a:schemeClr val="tx1"/>
                </a:solidFill>
              </a:rPr>
              <a:t>Upward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causation</a:t>
            </a:r>
            <a:endParaRPr lang="nl-NL" dirty="0">
              <a:solidFill>
                <a:schemeClr val="tx1"/>
              </a:solidFill>
            </a:endParaRP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>
                <a:solidFill>
                  <a:schemeClr val="tx1"/>
                </a:solidFill>
              </a:rPr>
              <a:t>Focus op voortzetting van het gen en competitie.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4313BF2-4283-8A18-E6EB-A208248B8D2C}"/>
              </a:ext>
            </a:extLst>
          </p:cNvPr>
          <p:cNvSpPr/>
          <p:nvPr/>
        </p:nvSpPr>
        <p:spPr>
          <a:xfrm>
            <a:off x="5972087" y="2247544"/>
            <a:ext cx="3572142" cy="215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Cel-gecentreerd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Holistisch </a:t>
            </a:r>
          </a:p>
          <a:p>
            <a:pPr algn="ctr"/>
            <a:r>
              <a:rPr lang="nl-NL" dirty="0" err="1">
                <a:solidFill>
                  <a:schemeClr val="tx1"/>
                </a:solidFill>
              </a:rPr>
              <a:t>Self-organisation</a:t>
            </a:r>
            <a:endParaRPr lang="nl-NL" dirty="0">
              <a:solidFill>
                <a:schemeClr val="tx1"/>
              </a:solidFill>
            </a:endParaRPr>
          </a:p>
          <a:p>
            <a:pPr algn="ctr"/>
            <a:endParaRPr lang="nl-NL" dirty="0">
              <a:solidFill>
                <a:schemeClr val="tx1"/>
              </a:solidFill>
            </a:endParaRPr>
          </a:p>
          <a:p>
            <a:pPr algn="ctr"/>
            <a:r>
              <a:rPr lang="nl-NL" dirty="0">
                <a:solidFill>
                  <a:schemeClr val="tx1"/>
                </a:solidFill>
              </a:rPr>
              <a:t>Focus op flow van energie en materie en complementariteit. </a:t>
            </a:r>
          </a:p>
        </p:txBody>
      </p:sp>
      <p:pic>
        <p:nvPicPr>
          <p:cNvPr id="6" name="Picture 2" descr="eGo-centric VS eCo-centric - GaiaVerso">
            <a:extLst>
              <a:ext uri="{FF2B5EF4-FFF2-40B4-BE49-F238E27FC236}">
                <a16:creationId xmlns:a16="http://schemas.microsoft.com/office/drawing/2014/main" id="{B2997CE4-BB5E-6A13-2794-D9352E29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1" t="4330" r="5184" b="18253"/>
          <a:stretch/>
        </p:blipFill>
        <p:spPr bwMode="auto">
          <a:xfrm>
            <a:off x="9429549" y="2026556"/>
            <a:ext cx="2278190" cy="303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A1F961C-B368-45E6-41F2-F9D386149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18" t="16543" r="20904" b="16749"/>
          <a:stretch/>
        </p:blipFill>
        <p:spPr>
          <a:xfrm>
            <a:off x="3308705" y="4708733"/>
            <a:ext cx="1210540" cy="1871532"/>
          </a:xfrm>
          <a:prstGeom prst="rect">
            <a:avLst/>
          </a:prstGeom>
        </p:spPr>
      </p:pic>
      <p:pic>
        <p:nvPicPr>
          <p:cNvPr id="1028" name="Picture 4" descr="Gaia Reissue, James Lovelock | 9780198784883 | Boeken | bol.com">
            <a:extLst>
              <a:ext uri="{FF2B5EF4-FFF2-40B4-BE49-F238E27FC236}">
                <a16:creationId xmlns:a16="http://schemas.microsoft.com/office/drawing/2014/main" id="{EF9B43D5-58EB-7A10-7DE8-1852834BA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46" y="4708733"/>
            <a:ext cx="1226824" cy="186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42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E4F78D-BD9B-455C-6E44-42D3D35B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nl-NL" sz="3400" b="1"/>
              <a:t>Leven en de tweede wet van thermodynamica</a:t>
            </a:r>
          </a:p>
        </p:txBody>
      </p:sp>
      <p:sp>
        <p:nvSpPr>
          <p:cNvPr id="512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00CC1D-D6A1-9F01-A56D-40A9C3FAB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nl-NL" sz="2000" dirty="0"/>
              <a:t>Degradatie potentiële energie -&gt; thermodynamisch evenwicht </a:t>
            </a:r>
          </a:p>
          <a:p>
            <a:r>
              <a:rPr lang="nl-NL" sz="2000" dirty="0"/>
              <a:t>Tijdlijn = complexiteit vervalt richting wanorde</a:t>
            </a:r>
          </a:p>
          <a:p>
            <a:endParaRPr lang="nl-NL" sz="2000" dirty="0"/>
          </a:p>
          <a:p>
            <a:r>
              <a:rPr lang="nl-NL" sz="2000" dirty="0"/>
              <a:t>Erwin Schrödinger: </a:t>
            </a:r>
            <a:r>
              <a:rPr lang="nl-NL" sz="2000" i="1" dirty="0" err="1"/>
              <a:t>What</a:t>
            </a:r>
            <a:r>
              <a:rPr lang="nl-NL" sz="2000" i="1" dirty="0"/>
              <a:t> is life? (1944)</a:t>
            </a:r>
          </a:p>
          <a:p>
            <a:pPr lvl="1"/>
            <a:r>
              <a:rPr lang="nl-NL" sz="2000" i="1" dirty="0"/>
              <a:t>‘Life </a:t>
            </a:r>
            <a:r>
              <a:rPr lang="nl-NL" sz="2000" i="1" dirty="0" err="1"/>
              <a:t>maintains</a:t>
            </a:r>
            <a:r>
              <a:rPr lang="nl-NL" sz="2000" i="1" dirty="0"/>
              <a:t> a far </a:t>
            </a:r>
            <a:r>
              <a:rPr lang="nl-NL" sz="2000" i="1" dirty="0" err="1"/>
              <a:t>from</a:t>
            </a:r>
            <a:r>
              <a:rPr lang="nl-NL" sz="2000" i="1" dirty="0"/>
              <a:t> equilibrium state’</a:t>
            </a:r>
          </a:p>
          <a:p>
            <a:pPr lvl="1"/>
            <a:endParaRPr lang="nl-NL" sz="2000" i="1" dirty="0"/>
          </a:p>
          <a:p>
            <a:r>
              <a:rPr lang="nl-NL" sz="2000" i="1" dirty="0" err="1"/>
              <a:t>Maturana</a:t>
            </a:r>
            <a:r>
              <a:rPr lang="nl-NL" sz="2000" i="1" dirty="0"/>
              <a:t> </a:t>
            </a:r>
            <a:r>
              <a:rPr lang="nl-NL" sz="2000" i="1" dirty="0" err="1"/>
              <a:t>and</a:t>
            </a:r>
            <a:r>
              <a:rPr lang="nl-NL" sz="2000" i="1" dirty="0"/>
              <a:t> Varela: </a:t>
            </a:r>
            <a:r>
              <a:rPr lang="nl-NL" sz="2000" b="1" i="1" dirty="0" err="1"/>
              <a:t>Autopoiese</a:t>
            </a:r>
            <a:endParaRPr lang="nl-NL" sz="2000" b="1" i="1" dirty="0"/>
          </a:p>
          <a:p>
            <a:pPr marL="0" indent="0">
              <a:buNone/>
            </a:pPr>
            <a:endParaRPr lang="nl-NL" sz="2000" i="1" dirty="0"/>
          </a:p>
          <a:p>
            <a:pPr marL="0" indent="0">
              <a:buNone/>
            </a:pPr>
            <a:endParaRPr lang="nl-NL" sz="2000" i="1" dirty="0"/>
          </a:p>
          <a:p>
            <a:endParaRPr lang="nl-NL" sz="2000" i="1" dirty="0"/>
          </a:p>
          <a:p>
            <a:pPr marL="457200" lvl="1" indent="0">
              <a:buNone/>
            </a:pPr>
            <a:endParaRPr lang="nl-NL" sz="2000" i="1" dirty="0"/>
          </a:p>
          <a:p>
            <a:pPr marL="457200" lvl="1" indent="0">
              <a:buNone/>
            </a:pPr>
            <a:endParaRPr lang="nl-NL" sz="2000" i="1" dirty="0"/>
          </a:p>
          <a:p>
            <a:pPr marL="457200" lvl="1" indent="0">
              <a:buNone/>
            </a:pPr>
            <a:endParaRPr lang="nl-NL" sz="2000" i="1" dirty="0"/>
          </a:p>
        </p:txBody>
      </p:sp>
      <p:pic>
        <p:nvPicPr>
          <p:cNvPr id="5122" name="Picture 2" descr="Blogartikels - Square Circle">
            <a:extLst>
              <a:ext uri="{FF2B5EF4-FFF2-40B4-BE49-F238E27FC236}">
                <a16:creationId xmlns:a16="http://schemas.microsoft.com/office/drawing/2014/main" id="{55553337-09F9-9006-70AC-535143ED1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6648" y="640080"/>
            <a:ext cx="6704094" cy="273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805A5D9-DCF5-B4B0-D87F-49A4C2C7B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68" y="3487837"/>
            <a:ext cx="4815734" cy="321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297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0F8D3C-A1CE-85FB-0B4E-12F3E4673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nl-NL" sz="5400" b="1" dirty="0"/>
              <a:t>Homeostase en responsief vermogen  </a:t>
            </a:r>
          </a:p>
        </p:txBody>
      </p:sp>
      <p:pic>
        <p:nvPicPr>
          <p:cNvPr id="2052" name="Picture 4" descr="The Strange Order of Things: Life, Feeling, and the Making of Cultures:  Damasio, Antonio: 9780307908759: Amazon.com: Books">
            <a:extLst>
              <a:ext uri="{FF2B5EF4-FFF2-40B4-BE49-F238E27FC236}">
                <a16:creationId xmlns:a16="http://schemas.microsoft.com/office/drawing/2014/main" id="{1A95EB7A-E2AD-CBBB-17B6-1DB043D46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18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9E7836-BD4B-4CCF-1D2B-1207D3DE8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endParaRPr lang="nl-NL" sz="2200" i="1" dirty="0"/>
          </a:p>
          <a:p>
            <a:endParaRPr lang="nl-NL" sz="2200" i="1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C0C95E81-E77B-B799-B32F-D1200F6E0021}"/>
              </a:ext>
            </a:extLst>
          </p:cNvPr>
          <p:cNvSpPr txBox="1">
            <a:spLocks/>
          </p:cNvSpPr>
          <p:nvPr/>
        </p:nvSpPr>
        <p:spPr>
          <a:xfrm>
            <a:off x="5501701" y="2642616"/>
            <a:ext cx="4818888" cy="3547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Levensvatbare marge waarin </a:t>
            </a:r>
            <a:r>
              <a:rPr lang="nl-NL" sz="2000" dirty="0" err="1"/>
              <a:t>autopoiese</a:t>
            </a:r>
            <a:r>
              <a:rPr lang="nl-NL" sz="2000" dirty="0"/>
              <a:t> kan plaatsvinden.  </a:t>
            </a:r>
          </a:p>
          <a:p>
            <a:r>
              <a:rPr lang="nl-NL" sz="2000" dirty="0"/>
              <a:t>Waarnemen en reageren op schommelingen in het externe milieu. </a:t>
            </a:r>
          </a:p>
          <a:p>
            <a:endParaRPr lang="nl-NL" sz="2000" dirty="0"/>
          </a:p>
          <a:p>
            <a:r>
              <a:rPr lang="nl-NL" sz="2000" dirty="0"/>
              <a:t>Biologische waarde: </a:t>
            </a:r>
            <a:r>
              <a:rPr lang="nl-NL" sz="2000" i="1" dirty="0"/>
              <a:t>‘’</a:t>
            </a:r>
            <a:r>
              <a:rPr lang="nl-NL" sz="2000" i="1" dirty="0" err="1"/>
              <a:t>Feelings</a:t>
            </a:r>
            <a:r>
              <a:rPr lang="nl-NL" sz="2000" i="1" dirty="0"/>
              <a:t> as </a:t>
            </a:r>
            <a:r>
              <a:rPr lang="nl-NL" sz="2000" i="1" dirty="0" err="1"/>
              <a:t>deputies</a:t>
            </a:r>
            <a:r>
              <a:rPr lang="nl-NL" sz="2000" i="1" dirty="0"/>
              <a:t> of </a:t>
            </a:r>
            <a:r>
              <a:rPr lang="nl-NL" sz="2000" i="1" dirty="0" err="1"/>
              <a:t>homeostasis</a:t>
            </a:r>
            <a:r>
              <a:rPr lang="nl-NL" sz="2000" i="1" dirty="0"/>
              <a:t>’’ (Antonio </a:t>
            </a:r>
            <a:r>
              <a:rPr lang="nl-NL" sz="2000" i="1" dirty="0" err="1"/>
              <a:t>Damasio</a:t>
            </a:r>
            <a:r>
              <a:rPr lang="nl-NL" sz="2000" i="1" dirty="0"/>
              <a:t>). </a:t>
            </a:r>
          </a:p>
          <a:p>
            <a:r>
              <a:rPr lang="nl-NL" sz="2000" i="1" dirty="0" err="1"/>
              <a:t>Socio</a:t>
            </a:r>
            <a:r>
              <a:rPr lang="nl-NL" sz="2000" i="1" dirty="0"/>
              <a:t> </a:t>
            </a:r>
            <a:r>
              <a:rPr lang="nl-NL" sz="2000" i="1" dirty="0" err="1"/>
              <a:t>cultural</a:t>
            </a:r>
            <a:r>
              <a:rPr lang="nl-NL" sz="2000" i="1" dirty="0"/>
              <a:t> </a:t>
            </a:r>
            <a:r>
              <a:rPr lang="nl-NL" sz="2000" i="1" dirty="0" err="1"/>
              <a:t>homeostasis</a:t>
            </a:r>
            <a:r>
              <a:rPr lang="nl-NL" sz="2000" i="1" dirty="0"/>
              <a:t>: reguleren van het externe milieu</a:t>
            </a:r>
          </a:p>
          <a:p>
            <a:endParaRPr lang="nl-NL" sz="2000" i="1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sz="2000" i="1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sz="2000" i="1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nl-NL" sz="2000" i="1" dirty="0"/>
          </a:p>
        </p:txBody>
      </p:sp>
    </p:spTree>
    <p:extLst>
      <p:ext uri="{BB962C8B-B14F-4D97-AF65-F5344CB8AC3E}">
        <p14:creationId xmlns:p14="http://schemas.microsoft.com/office/powerpoint/2010/main" val="1108854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85E8C-0C81-943C-C245-3E797917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C00000"/>
                </a:solidFill>
              </a:rPr>
              <a:t>Netwerken met Energie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68074CD-83DA-B4B4-FD13-14D40052E2C3}"/>
              </a:ext>
            </a:extLst>
          </p:cNvPr>
          <p:cNvSpPr/>
          <p:nvPr/>
        </p:nvSpPr>
        <p:spPr>
          <a:xfrm>
            <a:off x="4071353" y="1406496"/>
            <a:ext cx="3572142" cy="21535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/>
                </a:solidFill>
              </a:rPr>
              <a:t>Werk aan vitale condities en responsief vermogen</a:t>
            </a:r>
          </a:p>
          <a:p>
            <a:pPr algn="ctr"/>
            <a:r>
              <a:rPr lang="nl-NL" dirty="0">
                <a:solidFill>
                  <a:schemeClr val="tx1"/>
                </a:solidFill>
              </a:rPr>
              <a:t>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nl-NL">
                <a:solidFill>
                  <a:schemeClr val="tx1"/>
                </a:solidFill>
              </a:rPr>
              <a:t>Energie als </a:t>
            </a:r>
            <a:r>
              <a:rPr lang="nl-NL" dirty="0">
                <a:solidFill>
                  <a:schemeClr val="tx1"/>
                </a:solidFill>
              </a:rPr>
              <a:t>leidraad om te navigeren.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DF8A464-36B0-39E9-E4A1-6B07081B3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8745" t="18041" r="49940" b="32138"/>
          <a:stretch/>
        </p:blipFill>
        <p:spPr>
          <a:xfrm>
            <a:off x="356075" y="869535"/>
            <a:ext cx="3153399" cy="538100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28E68A5-0EA5-1905-8327-AF468018C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9593" t="19565" r="12226" b="29540"/>
          <a:stretch/>
        </p:blipFill>
        <p:spPr>
          <a:xfrm>
            <a:off x="8793624" y="811495"/>
            <a:ext cx="2914117" cy="54970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98FBF8E-F2D4-FB0F-E641-1624FD38C6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16257" r="3640" b="40545"/>
          <a:stretch/>
        </p:blipFill>
        <p:spPr>
          <a:xfrm>
            <a:off x="4071353" y="3331484"/>
            <a:ext cx="4029770" cy="331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51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A1F02-011A-8A86-21D1-574467A0A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A5F67CDA-078B-0243-949D-CDC86C982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402EDBE-7EBF-4376-4F74-25566EFB2758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489773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b="1" dirty="0"/>
              <a:t>Vitale </a:t>
            </a:r>
            <a:r>
              <a:rPr lang="en-US" sz="5600" b="1" dirty="0" err="1"/>
              <a:t>ruimte</a:t>
            </a:r>
            <a:r>
              <a:rPr lang="en-US" sz="5600" b="1" dirty="0"/>
              <a:t> </a:t>
            </a:r>
          </a:p>
        </p:txBody>
      </p:sp>
      <p:sp>
        <p:nvSpPr>
          <p:cNvPr id="8" name="sketch line">
            <a:extLst>
              <a:ext uri="{FF2B5EF4-FFF2-40B4-BE49-F238E27FC236}">
                <a16:creationId xmlns:a16="http://schemas.microsoft.com/office/drawing/2014/main" id="{7C3BA7CE-BD3C-DD6E-DA27-52EA0AC84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9361E92-356A-14A1-530C-5AE3C783F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329" r="4563" b="15604"/>
          <a:stretch/>
        </p:blipFill>
        <p:spPr>
          <a:xfrm>
            <a:off x="4804484" y="38730"/>
            <a:ext cx="7027896" cy="678054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E0FC409-63AE-E093-4596-BFDB5CB01788}"/>
              </a:ext>
            </a:extLst>
          </p:cNvPr>
          <p:cNvSpPr txBox="1">
            <a:spLocks/>
          </p:cNvSpPr>
          <p:nvPr/>
        </p:nvSpPr>
        <p:spPr>
          <a:xfrm>
            <a:off x="525938" y="4541678"/>
            <a:ext cx="3489773" cy="620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/>
              <a:t>Coherentiecirkel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25015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F34281-3BA5-4D52-FE3A-D3D5A68F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Initiatieven</a:t>
            </a:r>
            <a: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spiral</a:t>
            </a:r>
            <a:br>
              <a:rPr lang="en-US" sz="5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200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Innovatie</a:t>
            </a:r>
            <a:r>
              <a:rPr lang="en-US" sz="32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sz="32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uitdijend</a:t>
            </a:r>
            <a:r>
              <a:rPr lang="en-US" sz="32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netwerk</a:t>
            </a:r>
            <a:endParaRPr lang="en-US" sz="56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2397717-D7CB-8FD8-1E03-19FF31F77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1184" r="-22" b="22741"/>
          <a:stretch/>
        </p:blipFill>
        <p:spPr>
          <a:xfrm>
            <a:off x="4763554" y="640080"/>
            <a:ext cx="699609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72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AF9BC-12C8-FBBE-687C-6B390E1A5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FAB774-50A4-8CC0-170C-E003AD02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 useBgFill="1">
        <p:nvSpPr>
          <p:cNvPr id="4" name="Rectangle 9">
            <a:extLst>
              <a:ext uri="{FF2B5EF4-FFF2-40B4-BE49-F238E27FC236}">
                <a16:creationId xmlns:a16="http://schemas.microsoft.com/office/drawing/2014/main" id="{5D72E8D8-5181-84C9-3BF8-A7FDE21DA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ECD70F38-E045-85A2-60A7-853EAE77DA72}"/>
              </a:ext>
            </a:extLst>
          </p:cNvPr>
          <p:cNvSpPr txBox="1">
            <a:spLocks/>
          </p:cNvSpPr>
          <p:nvPr/>
        </p:nvSpPr>
        <p:spPr>
          <a:xfrm>
            <a:off x="638882" y="639193"/>
            <a:ext cx="3643407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/>
              <a:t>Warm &amp; </a:t>
            </a:r>
            <a:r>
              <a:rPr lang="en-US" sz="4800" b="1" dirty="0" err="1"/>
              <a:t>koud</a:t>
            </a:r>
            <a:r>
              <a:rPr lang="en-US" sz="4800" b="1" dirty="0"/>
              <a:t> </a:t>
            </a:r>
            <a:r>
              <a:rPr lang="en-US" sz="4800" b="1" dirty="0" err="1"/>
              <a:t>organiseren</a:t>
            </a:r>
            <a:r>
              <a:rPr lang="en-US" sz="4800" b="1" dirty="0"/>
              <a:t> </a:t>
            </a:r>
          </a:p>
        </p:txBody>
      </p:sp>
      <p:sp>
        <p:nvSpPr>
          <p:cNvPr id="6" name="sketch line">
            <a:extLst>
              <a:ext uri="{FF2B5EF4-FFF2-40B4-BE49-F238E27FC236}">
                <a16:creationId xmlns:a16="http://schemas.microsoft.com/office/drawing/2014/main" id="{171E6FC4-64E3-4590-F194-37F14A7BF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FCF4C6-BEE7-EB41-ECA5-EAC6CDED9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6257" r="3640" b="40545"/>
          <a:stretch/>
        </p:blipFill>
        <p:spPr>
          <a:xfrm>
            <a:off x="4187450" y="195348"/>
            <a:ext cx="8099390" cy="666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3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E56321C-2FF2-29D7-50CE-63E1EE7056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4652" b="31465"/>
          <a:stretch/>
        </p:blipFill>
        <p:spPr>
          <a:xfrm>
            <a:off x="-528798" y="690831"/>
            <a:ext cx="8781952" cy="545359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D82D2F-BDB7-F312-75B7-6B74B7798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21184" r="-22" b="22741"/>
          <a:stretch/>
        </p:blipFill>
        <p:spPr>
          <a:xfrm>
            <a:off x="7586896" y="1679331"/>
            <a:ext cx="4410800" cy="3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162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C00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8454</TotalTime>
  <Words>171</Words>
  <Application>Microsoft Office PowerPoint</Application>
  <PresentationFormat>Breedbeeld</PresentationFormat>
  <Paragraphs>46</Paragraphs>
  <Slides>12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Netwerken met energie</vt:lpstr>
      <vt:lpstr>Wat is leven?  Twee perspectieven in de biologie</vt:lpstr>
      <vt:lpstr>Leven en de tweede wet van thermodynamica</vt:lpstr>
      <vt:lpstr>Homeostase en responsief vermogen  </vt:lpstr>
      <vt:lpstr>Netwerken met Energie</vt:lpstr>
      <vt:lpstr>PowerPoint-presentatie</vt:lpstr>
      <vt:lpstr>Initiatieven spiral Innovatie als uitdijend netwerk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Netwerken met energie</dc:title>
  <dc:creator>Sjoerd Robijn</dc:creator>
  <cp:lastModifiedBy>Wijnands, R. [Roselinde]</cp:lastModifiedBy>
  <cp:revision>4</cp:revision>
  <dcterms:created xsi:type="dcterms:W3CDTF">2022-09-21T11:12:25Z</dcterms:created>
  <dcterms:modified xsi:type="dcterms:W3CDTF">2022-09-29T10:01:05Z</dcterms:modified>
</cp:coreProperties>
</file>